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70" r:id="rId11"/>
    <p:sldId id="268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29DEA-959B-46A1-AD87-9148AD3ECE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1B4A3-C09A-443C-86B2-1BDAB24A0D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2A4BF0-DAAC-466A-BD79-E8177CF24CE1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905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應用系統思考圖的溝通實例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1EADB-18DC-4EEF-B471-DF8234D7FB03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系統</a:t>
            </a:r>
            <a:r>
              <a:rPr lang="zh-TW" altLang="en-US" smtClean="0"/>
              <a:t>思考圖的妙用</a:t>
            </a:r>
            <a:r>
              <a:rPr lang="zh-TW" altLang="en-US" dirty="0" smtClean="0"/>
              <a:t>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200" dirty="0" smtClean="0"/>
              <a:t>先生北部謀職？還是續留東部？</a:t>
            </a:r>
          </a:p>
        </p:txBody>
      </p:sp>
      <p:sp>
        <p:nvSpPr>
          <p:cNvPr id="550916" name="Text Box 3"/>
          <p:cNvSpPr txBox="1">
            <a:spLocks noChangeArrowheads="1"/>
          </p:cNvSpPr>
          <p:nvPr/>
        </p:nvSpPr>
        <p:spPr bwMode="auto">
          <a:xfrm>
            <a:off x="4267200" y="4362450"/>
            <a:ext cx="1300163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花蓮的居住環境</a:t>
            </a:r>
          </a:p>
        </p:txBody>
      </p:sp>
      <p:sp>
        <p:nvSpPr>
          <p:cNvPr id="550917" name="Text Box 4"/>
          <p:cNvSpPr txBox="1">
            <a:spLocks noChangeArrowheads="1"/>
          </p:cNvSpPr>
          <p:nvPr/>
        </p:nvSpPr>
        <p:spPr bwMode="auto">
          <a:xfrm>
            <a:off x="1752600" y="3097213"/>
            <a:ext cx="1365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50918" name="Picture 5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406775"/>
            <a:ext cx="4127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19" name="Text Box 6"/>
          <p:cNvSpPr txBox="1">
            <a:spLocks noChangeArrowheads="1"/>
          </p:cNvSpPr>
          <p:nvPr/>
        </p:nvSpPr>
        <p:spPr bwMode="auto">
          <a:xfrm>
            <a:off x="1203325" y="3406775"/>
            <a:ext cx="731838" cy="309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學習意願</a:t>
            </a:r>
          </a:p>
        </p:txBody>
      </p:sp>
      <p:sp>
        <p:nvSpPr>
          <p:cNvPr id="550920" name="Text Box 7"/>
          <p:cNvSpPr txBox="1">
            <a:spLocks noChangeArrowheads="1"/>
          </p:cNvSpPr>
          <p:nvPr/>
        </p:nvSpPr>
        <p:spPr bwMode="auto">
          <a:xfrm>
            <a:off x="1935163" y="2786063"/>
            <a:ext cx="822325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學習環境</a:t>
            </a:r>
          </a:p>
        </p:txBody>
      </p:sp>
      <p:sp>
        <p:nvSpPr>
          <p:cNvPr id="550921" name="Text Box 8"/>
          <p:cNvSpPr txBox="1">
            <a:spLocks noChangeArrowheads="1"/>
          </p:cNvSpPr>
          <p:nvPr/>
        </p:nvSpPr>
        <p:spPr bwMode="auto">
          <a:xfrm>
            <a:off x="609600" y="2290763"/>
            <a:ext cx="822325" cy="309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競爭壓力</a:t>
            </a:r>
          </a:p>
        </p:txBody>
      </p:sp>
      <p:sp>
        <p:nvSpPr>
          <p:cNvPr id="550922" name="Arc 9"/>
          <p:cNvSpPr>
            <a:spLocks/>
          </p:cNvSpPr>
          <p:nvPr/>
        </p:nvSpPr>
        <p:spPr bwMode="auto">
          <a:xfrm>
            <a:off x="749300" y="2600325"/>
            <a:ext cx="1050925" cy="1677988"/>
          </a:xfrm>
          <a:custGeom>
            <a:avLst/>
            <a:gdLst>
              <a:gd name="T0" fmla="*/ 2147483647 w 24848"/>
              <a:gd name="T1" fmla="*/ 2147483647 h 30747"/>
              <a:gd name="T2" fmla="*/ 2147483647 w 24848"/>
              <a:gd name="T3" fmla="*/ 0 h 30747"/>
              <a:gd name="T4" fmla="*/ 2147483647 w 24848"/>
              <a:gd name="T5" fmla="*/ 2147483647 h 30747"/>
              <a:gd name="T6" fmla="*/ 0 60000 65536"/>
              <a:gd name="T7" fmla="*/ 0 60000 65536"/>
              <a:gd name="T8" fmla="*/ 0 60000 65536"/>
              <a:gd name="T9" fmla="*/ 0 w 24848"/>
              <a:gd name="T10" fmla="*/ 0 h 30747"/>
              <a:gd name="T11" fmla="*/ 24848 w 24848"/>
              <a:gd name="T12" fmla="*/ 30747 h 307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48" h="30747" fill="none" extrusionOk="0">
                <a:moveTo>
                  <a:pt x="24848" y="30501"/>
                </a:moveTo>
                <a:cubicBezTo>
                  <a:pt x="23773" y="30664"/>
                  <a:pt x="22687" y="30746"/>
                  <a:pt x="21600" y="30747"/>
                </a:cubicBezTo>
                <a:cubicBezTo>
                  <a:pt x="9670" y="30747"/>
                  <a:pt x="0" y="21076"/>
                  <a:pt x="0" y="9147"/>
                </a:cubicBezTo>
                <a:cubicBezTo>
                  <a:pt x="-1" y="5986"/>
                  <a:pt x="693" y="2863"/>
                  <a:pt x="2032" y="0"/>
                </a:cubicBezTo>
              </a:path>
              <a:path w="24848" h="30747" stroke="0" extrusionOk="0">
                <a:moveTo>
                  <a:pt x="24848" y="30501"/>
                </a:moveTo>
                <a:cubicBezTo>
                  <a:pt x="23773" y="30664"/>
                  <a:pt x="22687" y="30746"/>
                  <a:pt x="21600" y="30747"/>
                </a:cubicBezTo>
                <a:cubicBezTo>
                  <a:pt x="9670" y="30747"/>
                  <a:pt x="0" y="21076"/>
                  <a:pt x="0" y="9147"/>
                </a:cubicBezTo>
                <a:cubicBezTo>
                  <a:pt x="-1" y="5986"/>
                  <a:pt x="693" y="2863"/>
                  <a:pt x="2032" y="0"/>
                </a:cubicBezTo>
                <a:lnTo>
                  <a:pt x="21600" y="9147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23" name="Text Box 10"/>
          <p:cNvSpPr txBox="1">
            <a:spLocks noChangeArrowheads="1"/>
          </p:cNvSpPr>
          <p:nvPr/>
        </p:nvSpPr>
        <p:spPr bwMode="auto">
          <a:xfrm>
            <a:off x="1979613" y="4151313"/>
            <a:ext cx="777875" cy="474662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一家三口的快樂</a:t>
            </a:r>
          </a:p>
        </p:txBody>
      </p:sp>
      <p:sp>
        <p:nvSpPr>
          <p:cNvPr id="550924" name="Arc 11"/>
          <p:cNvSpPr>
            <a:spLocks/>
          </p:cNvSpPr>
          <p:nvPr/>
        </p:nvSpPr>
        <p:spPr bwMode="auto">
          <a:xfrm>
            <a:off x="1504950" y="3044825"/>
            <a:ext cx="1917700" cy="561975"/>
          </a:xfrm>
          <a:custGeom>
            <a:avLst/>
            <a:gdLst>
              <a:gd name="T0" fmla="*/ 0 w 20842"/>
              <a:gd name="T1" fmla="*/ 2147483647 h 14222"/>
              <a:gd name="T2" fmla="*/ 2147483647 w 20842"/>
              <a:gd name="T3" fmla="*/ 0 h 14222"/>
              <a:gd name="T4" fmla="*/ 2147483647 w 20842"/>
              <a:gd name="T5" fmla="*/ 2147483647 h 14222"/>
              <a:gd name="T6" fmla="*/ 0 60000 65536"/>
              <a:gd name="T7" fmla="*/ 0 60000 65536"/>
              <a:gd name="T8" fmla="*/ 0 60000 65536"/>
              <a:gd name="T9" fmla="*/ 0 w 20842"/>
              <a:gd name="T10" fmla="*/ 0 h 14222"/>
              <a:gd name="T11" fmla="*/ 20842 w 20842"/>
              <a:gd name="T12" fmla="*/ 14222 h 142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42" h="14222" fill="none" extrusionOk="0">
                <a:moveTo>
                  <a:pt x="0" y="8550"/>
                </a:moveTo>
                <a:cubicBezTo>
                  <a:pt x="860" y="5389"/>
                  <a:pt x="2428" y="2465"/>
                  <a:pt x="4584" y="-1"/>
                </a:cubicBezTo>
              </a:path>
              <a:path w="20842" h="14222" stroke="0" extrusionOk="0">
                <a:moveTo>
                  <a:pt x="0" y="8550"/>
                </a:moveTo>
                <a:cubicBezTo>
                  <a:pt x="860" y="5389"/>
                  <a:pt x="2428" y="2465"/>
                  <a:pt x="4584" y="-1"/>
                </a:cubicBezTo>
                <a:lnTo>
                  <a:pt x="20842" y="14222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25" name="Text Box 12"/>
          <p:cNvSpPr txBox="1">
            <a:spLocks noChangeArrowheads="1"/>
          </p:cNvSpPr>
          <p:nvPr/>
        </p:nvSpPr>
        <p:spPr bwMode="auto">
          <a:xfrm>
            <a:off x="2803525" y="3902075"/>
            <a:ext cx="1365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26" name="Text Box 13"/>
          <p:cNvSpPr txBox="1">
            <a:spLocks noChangeArrowheads="1"/>
          </p:cNvSpPr>
          <p:nvPr/>
        </p:nvSpPr>
        <p:spPr bwMode="auto">
          <a:xfrm>
            <a:off x="3886200" y="26860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未來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發展</a:t>
            </a:r>
          </a:p>
        </p:txBody>
      </p:sp>
      <p:sp>
        <p:nvSpPr>
          <p:cNvPr id="550927" name="Text Box 14"/>
          <p:cNvSpPr txBox="1">
            <a:spLocks noChangeArrowheads="1"/>
          </p:cNvSpPr>
          <p:nvPr/>
        </p:nvSpPr>
        <p:spPr bwMode="auto">
          <a:xfrm>
            <a:off x="3124200" y="2686050"/>
            <a:ext cx="534988" cy="433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競爭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能力</a:t>
            </a:r>
          </a:p>
        </p:txBody>
      </p:sp>
      <p:sp>
        <p:nvSpPr>
          <p:cNvPr id="550928" name="Freeform 15"/>
          <p:cNvSpPr>
            <a:spLocks/>
          </p:cNvSpPr>
          <p:nvPr/>
        </p:nvSpPr>
        <p:spPr bwMode="auto">
          <a:xfrm>
            <a:off x="2819400" y="2914650"/>
            <a:ext cx="241300" cy="1588"/>
          </a:xfrm>
          <a:custGeom>
            <a:avLst/>
            <a:gdLst>
              <a:gd name="T0" fmla="*/ 0 w 152"/>
              <a:gd name="T1" fmla="*/ 0 h 1"/>
              <a:gd name="T2" fmla="*/ 2147483647 w 152"/>
              <a:gd name="T3" fmla="*/ 0 h 1"/>
              <a:gd name="T4" fmla="*/ 0 60000 65536"/>
              <a:gd name="T5" fmla="*/ 0 60000 65536"/>
              <a:gd name="T6" fmla="*/ 0 w 152"/>
              <a:gd name="T7" fmla="*/ 0 h 1"/>
              <a:gd name="T8" fmla="*/ 152 w 15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2" h="1">
                <a:moveTo>
                  <a:pt x="0" y="0"/>
                </a:moveTo>
                <a:lnTo>
                  <a:pt x="15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29" name="Freeform 16"/>
          <p:cNvSpPr>
            <a:spLocks/>
          </p:cNvSpPr>
          <p:nvPr/>
        </p:nvSpPr>
        <p:spPr bwMode="auto">
          <a:xfrm>
            <a:off x="3657600" y="2914650"/>
            <a:ext cx="234950" cy="1588"/>
          </a:xfrm>
          <a:custGeom>
            <a:avLst/>
            <a:gdLst>
              <a:gd name="T0" fmla="*/ 0 w 247"/>
              <a:gd name="T1" fmla="*/ 0 h 1"/>
              <a:gd name="T2" fmla="*/ 2147483647 w 247"/>
              <a:gd name="T3" fmla="*/ 0 h 1"/>
              <a:gd name="T4" fmla="*/ 0 60000 65536"/>
              <a:gd name="T5" fmla="*/ 0 60000 65536"/>
              <a:gd name="T6" fmla="*/ 0 w 247"/>
              <a:gd name="T7" fmla="*/ 0 h 1"/>
              <a:gd name="T8" fmla="*/ 247 w 247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7" h="1">
                <a:moveTo>
                  <a:pt x="0" y="0"/>
                </a:moveTo>
                <a:lnTo>
                  <a:pt x="247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30" name="Arc 17"/>
          <p:cNvSpPr>
            <a:spLocks/>
          </p:cNvSpPr>
          <p:nvPr/>
        </p:nvSpPr>
        <p:spPr bwMode="auto">
          <a:xfrm>
            <a:off x="1096963" y="2003425"/>
            <a:ext cx="1322387" cy="1104900"/>
          </a:xfrm>
          <a:custGeom>
            <a:avLst/>
            <a:gdLst>
              <a:gd name="T0" fmla="*/ 0 w 33561"/>
              <a:gd name="T1" fmla="*/ 2147483647 h 21600"/>
              <a:gd name="T2" fmla="*/ 2147483647 w 33561"/>
              <a:gd name="T3" fmla="*/ 2147483647 h 21600"/>
              <a:gd name="T4" fmla="*/ 2147483647 w 33561"/>
              <a:gd name="T5" fmla="*/ 2147483647 h 21600"/>
              <a:gd name="T6" fmla="*/ 0 60000 65536"/>
              <a:gd name="T7" fmla="*/ 0 60000 65536"/>
              <a:gd name="T8" fmla="*/ 0 60000 65536"/>
              <a:gd name="T9" fmla="*/ 0 w 33561"/>
              <a:gd name="T10" fmla="*/ 0 h 21600"/>
              <a:gd name="T11" fmla="*/ 33561 w 3356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561" h="21600" fill="none" extrusionOk="0">
                <a:moveTo>
                  <a:pt x="-1" y="4571"/>
                </a:moveTo>
                <a:cubicBezTo>
                  <a:pt x="3796" y="1609"/>
                  <a:pt x="8473" y="-1"/>
                  <a:pt x="13289" y="0"/>
                </a:cubicBezTo>
                <a:cubicBezTo>
                  <a:pt x="22342" y="0"/>
                  <a:pt x="30435" y="5646"/>
                  <a:pt x="33560" y="14143"/>
                </a:cubicBezTo>
              </a:path>
              <a:path w="33561" h="21600" stroke="0" extrusionOk="0">
                <a:moveTo>
                  <a:pt x="-1" y="4571"/>
                </a:moveTo>
                <a:cubicBezTo>
                  <a:pt x="3796" y="1609"/>
                  <a:pt x="8473" y="-1"/>
                  <a:pt x="13289" y="0"/>
                </a:cubicBezTo>
                <a:cubicBezTo>
                  <a:pt x="22342" y="0"/>
                  <a:pt x="30435" y="5646"/>
                  <a:pt x="33560" y="14143"/>
                </a:cubicBezTo>
                <a:lnTo>
                  <a:pt x="13289" y="21600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31" name="Text Box 18"/>
          <p:cNvSpPr txBox="1">
            <a:spLocks noChangeArrowheads="1"/>
          </p:cNvSpPr>
          <p:nvPr/>
        </p:nvSpPr>
        <p:spPr bwMode="auto">
          <a:xfrm>
            <a:off x="2971800" y="4133850"/>
            <a:ext cx="1825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2" name="Text Box 19"/>
          <p:cNvSpPr txBox="1">
            <a:spLocks noChangeArrowheads="1"/>
          </p:cNvSpPr>
          <p:nvPr/>
        </p:nvSpPr>
        <p:spPr bwMode="auto">
          <a:xfrm>
            <a:off x="3657600" y="2686050"/>
            <a:ext cx="182563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3" name="Text Box 20"/>
          <p:cNvSpPr txBox="1">
            <a:spLocks noChangeArrowheads="1"/>
          </p:cNvSpPr>
          <p:nvPr/>
        </p:nvSpPr>
        <p:spPr bwMode="auto">
          <a:xfrm>
            <a:off x="2971800" y="2686050"/>
            <a:ext cx="182563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4" name="Text Box 21"/>
          <p:cNvSpPr txBox="1">
            <a:spLocks noChangeArrowheads="1"/>
          </p:cNvSpPr>
          <p:nvPr/>
        </p:nvSpPr>
        <p:spPr bwMode="auto">
          <a:xfrm>
            <a:off x="838200" y="1981200"/>
            <a:ext cx="1825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5" name="Text Box 22"/>
          <p:cNvSpPr txBox="1">
            <a:spLocks noChangeArrowheads="1"/>
          </p:cNvSpPr>
          <p:nvPr/>
        </p:nvSpPr>
        <p:spPr bwMode="auto">
          <a:xfrm>
            <a:off x="1614488" y="4337050"/>
            <a:ext cx="1825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－</a:t>
            </a:r>
          </a:p>
        </p:txBody>
      </p:sp>
      <p:pic>
        <p:nvPicPr>
          <p:cNvPr id="550936" name="Picture 23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0763" y="2849563"/>
            <a:ext cx="35083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37" name="Arc 24"/>
          <p:cNvSpPr>
            <a:spLocks/>
          </p:cNvSpPr>
          <p:nvPr/>
        </p:nvSpPr>
        <p:spPr bwMode="auto">
          <a:xfrm>
            <a:off x="2827338" y="3152775"/>
            <a:ext cx="1517650" cy="1247775"/>
          </a:xfrm>
          <a:custGeom>
            <a:avLst/>
            <a:gdLst>
              <a:gd name="T0" fmla="*/ 2147483647 w 27664"/>
              <a:gd name="T1" fmla="*/ 0 h 35778"/>
              <a:gd name="T2" fmla="*/ 0 w 27664"/>
              <a:gd name="T3" fmla="*/ 2147483647 h 35778"/>
              <a:gd name="T4" fmla="*/ 2147483647 w 27664"/>
              <a:gd name="T5" fmla="*/ 2147483647 h 35778"/>
              <a:gd name="T6" fmla="*/ 0 60000 65536"/>
              <a:gd name="T7" fmla="*/ 0 60000 65536"/>
              <a:gd name="T8" fmla="*/ 0 60000 65536"/>
              <a:gd name="T9" fmla="*/ 0 w 27664"/>
              <a:gd name="T10" fmla="*/ 0 h 35778"/>
              <a:gd name="T11" fmla="*/ 27664 w 27664"/>
              <a:gd name="T12" fmla="*/ 35778 h 357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664" h="35778" fill="none" extrusionOk="0">
                <a:moveTo>
                  <a:pt x="22359" y="-1"/>
                </a:moveTo>
                <a:cubicBezTo>
                  <a:pt x="25779" y="3931"/>
                  <a:pt x="27664" y="8966"/>
                  <a:pt x="27664" y="14178"/>
                </a:cubicBezTo>
                <a:cubicBezTo>
                  <a:pt x="27664" y="26107"/>
                  <a:pt x="17993" y="35778"/>
                  <a:pt x="6064" y="35778"/>
                </a:cubicBezTo>
                <a:cubicBezTo>
                  <a:pt x="4011" y="35778"/>
                  <a:pt x="1969" y="35485"/>
                  <a:pt x="-1" y="34909"/>
                </a:cubicBezTo>
              </a:path>
              <a:path w="27664" h="35778" stroke="0" extrusionOk="0">
                <a:moveTo>
                  <a:pt x="22359" y="-1"/>
                </a:moveTo>
                <a:cubicBezTo>
                  <a:pt x="25779" y="3931"/>
                  <a:pt x="27664" y="8966"/>
                  <a:pt x="27664" y="14178"/>
                </a:cubicBezTo>
                <a:cubicBezTo>
                  <a:pt x="27664" y="26107"/>
                  <a:pt x="17993" y="35778"/>
                  <a:pt x="6064" y="35778"/>
                </a:cubicBezTo>
                <a:cubicBezTo>
                  <a:pt x="4011" y="35778"/>
                  <a:pt x="1969" y="35485"/>
                  <a:pt x="-1" y="34909"/>
                </a:cubicBezTo>
                <a:lnTo>
                  <a:pt x="6064" y="14178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sm" len="sm"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50938" name="Picture 25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3524250"/>
            <a:ext cx="395288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39" name="Arc 26"/>
          <p:cNvSpPr>
            <a:spLocks/>
          </p:cNvSpPr>
          <p:nvPr/>
        </p:nvSpPr>
        <p:spPr bwMode="auto">
          <a:xfrm>
            <a:off x="2208213" y="3035300"/>
            <a:ext cx="1096962" cy="1177925"/>
          </a:xfrm>
          <a:custGeom>
            <a:avLst/>
            <a:gdLst>
              <a:gd name="T0" fmla="*/ 2147483647 w 21600"/>
              <a:gd name="T1" fmla="*/ 0 h 35787"/>
              <a:gd name="T2" fmla="*/ 2147483647 w 21600"/>
              <a:gd name="T3" fmla="*/ 2147483647 h 35787"/>
              <a:gd name="T4" fmla="*/ 0 w 21600"/>
              <a:gd name="T5" fmla="*/ 2147483647 h 35787"/>
              <a:gd name="T6" fmla="*/ 0 60000 65536"/>
              <a:gd name="T7" fmla="*/ 0 60000 65536"/>
              <a:gd name="T8" fmla="*/ 0 60000 65536"/>
              <a:gd name="T9" fmla="*/ 0 w 21600"/>
              <a:gd name="T10" fmla="*/ 0 h 35787"/>
              <a:gd name="T11" fmla="*/ 21600 w 21600"/>
              <a:gd name="T12" fmla="*/ 35787 h 357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5787" fill="none" extrusionOk="0">
                <a:moveTo>
                  <a:pt x="12040" y="-1"/>
                </a:moveTo>
                <a:cubicBezTo>
                  <a:pt x="18015" y="4011"/>
                  <a:pt x="21600" y="10735"/>
                  <a:pt x="21600" y="17933"/>
                </a:cubicBezTo>
                <a:cubicBezTo>
                  <a:pt x="21600" y="25080"/>
                  <a:pt x="18064" y="31764"/>
                  <a:pt x="12156" y="35787"/>
                </a:cubicBezTo>
              </a:path>
              <a:path w="21600" h="35787" stroke="0" extrusionOk="0">
                <a:moveTo>
                  <a:pt x="12040" y="-1"/>
                </a:moveTo>
                <a:cubicBezTo>
                  <a:pt x="18015" y="4011"/>
                  <a:pt x="21600" y="10735"/>
                  <a:pt x="21600" y="17933"/>
                </a:cubicBezTo>
                <a:cubicBezTo>
                  <a:pt x="21600" y="25080"/>
                  <a:pt x="18064" y="31764"/>
                  <a:pt x="12156" y="35787"/>
                </a:cubicBezTo>
                <a:lnTo>
                  <a:pt x="0" y="17933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40" name="Arc 27"/>
          <p:cNvSpPr>
            <a:spLocks/>
          </p:cNvSpPr>
          <p:nvPr/>
        </p:nvSpPr>
        <p:spPr bwMode="auto">
          <a:xfrm>
            <a:off x="1458913" y="3597275"/>
            <a:ext cx="1962150" cy="544513"/>
          </a:xfrm>
          <a:custGeom>
            <a:avLst/>
            <a:gdLst>
              <a:gd name="T0" fmla="*/ 2147483647 w 21324"/>
              <a:gd name="T1" fmla="*/ 2147483647 h 13796"/>
              <a:gd name="T2" fmla="*/ 0 w 21324"/>
              <a:gd name="T3" fmla="*/ 2147483647 h 13796"/>
              <a:gd name="T4" fmla="*/ 2147483647 w 21324"/>
              <a:gd name="T5" fmla="*/ 0 h 13796"/>
              <a:gd name="T6" fmla="*/ 0 60000 65536"/>
              <a:gd name="T7" fmla="*/ 0 60000 65536"/>
              <a:gd name="T8" fmla="*/ 0 60000 65536"/>
              <a:gd name="T9" fmla="*/ 0 w 21324"/>
              <a:gd name="T10" fmla="*/ 0 h 13796"/>
              <a:gd name="T11" fmla="*/ 21324 w 21324"/>
              <a:gd name="T12" fmla="*/ 13796 h 137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24" h="13796" fill="none" extrusionOk="0">
                <a:moveTo>
                  <a:pt x="4703" y="13796"/>
                </a:moveTo>
                <a:cubicBezTo>
                  <a:pt x="2238" y="10826"/>
                  <a:pt x="614" y="7250"/>
                  <a:pt x="-1" y="3441"/>
                </a:cubicBezTo>
              </a:path>
              <a:path w="21324" h="13796" stroke="0" extrusionOk="0">
                <a:moveTo>
                  <a:pt x="4703" y="13796"/>
                </a:moveTo>
                <a:cubicBezTo>
                  <a:pt x="2238" y="10826"/>
                  <a:pt x="614" y="7250"/>
                  <a:pt x="-1" y="3441"/>
                </a:cubicBezTo>
                <a:lnTo>
                  <a:pt x="21324" y="0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41" name="Text Box 28"/>
          <p:cNvSpPr txBox="1">
            <a:spLocks noChangeArrowheads="1"/>
          </p:cNvSpPr>
          <p:nvPr/>
        </p:nvSpPr>
        <p:spPr bwMode="auto">
          <a:xfrm>
            <a:off x="1614488" y="3778250"/>
            <a:ext cx="13811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42" name="Arc 29"/>
          <p:cNvSpPr>
            <a:spLocks/>
          </p:cNvSpPr>
          <p:nvPr/>
        </p:nvSpPr>
        <p:spPr bwMode="auto">
          <a:xfrm>
            <a:off x="3249613" y="2992438"/>
            <a:ext cx="1662112" cy="617537"/>
          </a:xfrm>
          <a:custGeom>
            <a:avLst/>
            <a:gdLst>
              <a:gd name="T0" fmla="*/ 2147483647 w 19631"/>
              <a:gd name="T1" fmla="*/ 0 h 17176"/>
              <a:gd name="T2" fmla="*/ 2147483647 w 19631"/>
              <a:gd name="T3" fmla="*/ 2147483647 h 17176"/>
              <a:gd name="T4" fmla="*/ 0 w 19631"/>
              <a:gd name="T5" fmla="*/ 2147483647 h 17176"/>
              <a:gd name="T6" fmla="*/ 0 60000 65536"/>
              <a:gd name="T7" fmla="*/ 0 60000 65536"/>
              <a:gd name="T8" fmla="*/ 0 60000 65536"/>
              <a:gd name="T9" fmla="*/ 0 w 19631"/>
              <a:gd name="T10" fmla="*/ 0 h 17176"/>
              <a:gd name="T11" fmla="*/ 19631 w 19631"/>
              <a:gd name="T12" fmla="*/ 17176 h 17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631" h="17176" fill="none" extrusionOk="0">
                <a:moveTo>
                  <a:pt x="13097" y="-1"/>
                </a:moveTo>
                <a:cubicBezTo>
                  <a:pt x="15911" y="2145"/>
                  <a:pt x="18155" y="4950"/>
                  <a:pt x="19631" y="8166"/>
                </a:cubicBezTo>
              </a:path>
              <a:path w="19631" h="17176" stroke="0" extrusionOk="0">
                <a:moveTo>
                  <a:pt x="13097" y="-1"/>
                </a:moveTo>
                <a:cubicBezTo>
                  <a:pt x="15911" y="2145"/>
                  <a:pt x="18155" y="4950"/>
                  <a:pt x="19631" y="8166"/>
                </a:cubicBezTo>
                <a:lnTo>
                  <a:pt x="0" y="1717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anchor="ctr">
            <a:spAutoFit/>
          </a:bodyPr>
          <a:lstStyle/>
          <a:p>
            <a:endParaRPr lang="zh-TW" altLang="en-US"/>
          </a:p>
        </p:txBody>
      </p:sp>
      <p:sp>
        <p:nvSpPr>
          <p:cNvPr id="550943" name="Arc 30"/>
          <p:cNvSpPr>
            <a:spLocks/>
          </p:cNvSpPr>
          <p:nvPr/>
        </p:nvSpPr>
        <p:spPr bwMode="auto">
          <a:xfrm>
            <a:off x="2819400" y="3600450"/>
            <a:ext cx="2300288" cy="876300"/>
          </a:xfrm>
          <a:custGeom>
            <a:avLst/>
            <a:gdLst>
              <a:gd name="T0" fmla="*/ 2147483647 w 27182"/>
              <a:gd name="T1" fmla="*/ 2147483647 h 21600"/>
              <a:gd name="T2" fmla="*/ 0 w 27182"/>
              <a:gd name="T3" fmla="*/ 2147483647 h 21600"/>
              <a:gd name="T4" fmla="*/ 2147483647 w 27182"/>
              <a:gd name="T5" fmla="*/ 0 h 21600"/>
              <a:gd name="T6" fmla="*/ 0 60000 65536"/>
              <a:gd name="T7" fmla="*/ 0 60000 65536"/>
              <a:gd name="T8" fmla="*/ 0 60000 65536"/>
              <a:gd name="T9" fmla="*/ 0 w 27182"/>
              <a:gd name="T10" fmla="*/ 0 h 21600"/>
              <a:gd name="T11" fmla="*/ 27182 w 2718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182" h="21600" fill="none" extrusionOk="0">
                <a:moveTo>
                  <a:pt x="27181" y="4159"/>
                </a:moveTo>
                <a:cubicBezTo>
                  <a:pt x="25193" y="14292"/>
                  <a:pt x="16311" y="21599"/>
                  <a:pt x="5986" y="21600"/>
                </a:cubicBezTo>
                <a:cubicBezTo>
                  <a:pt x="3960" y="21600"/>
                  <a:pt x="1945" y="21315"/>
                  <a:pt x="0" y="20753"/>
                </a:cubicBezTo>
              </a:path>
              <a:path w="27182" h="21600" stroke="0" extrusionOk="0">
                <a:moveTo>
                  <a:pt x="27181" y="4159"/>
                </a:moveTo>
                <a:cubicBezTo>
                  <a:pt x="25193" y="14292"/>
                  <a:pt x="16311" y="21599"/>
                  <a:pt x="5986" y="21600"/>
                </a:cubicBezTo>
                <a:cubicBezTo>
                  <a:pt x="3960" y="21600"/>
                  <a:pt x="1945" y="21315"/>
                  <a:pt x="0" y="20753"/>
                </a:cubicBezTo>
                <a:lnTo>
                  <a:pt x="5986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sm" len="sm"/>
          </a:ln>
        </p:spPr>
        <p:txBody>
          <a:bodyPr anchor="ctr">
            <a:spAutoFit/>
          </a:bodyPr>
          <a:lstStyle/>
          <a:p>
            <a:endParaRPr lang="zh-TW" altLang="en-US"/>
          </a:p>
        </p:txBody>
      </p:sp>
      <p:sp>
        <p:nvSpPr>
          <p:cNvPr id="550944" name="Text Box 31"/>
          <p:cNvSpPr txBox="1">
            <a:spLocks noChangeArrowheads="1"/>
          </p:cNvSpPr>
          <p:nvPr/>
        </p:nvSpPr>
        <p:spPr bwMode="auto">
          <a:xfrm>
            <a:off x="2743200" y="4514850"/>
            <a:ext cx="1825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45" name="Text Box 32"/>
          <p:cNvSpPr txBox="1">
            <a:spLocks noChangeArrowheads="1"/>
          </p:cNvSpPr>
          <p:nvPr/>
        </p:nvSpPr>
        <p:spPr bwMode="auto">
          <a:xfrm>
            <a:off x="4762500" y="2339975"/>
            <a:ext cx="1490663" cy="255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先生的工作發展</a:t>
            </a:r>
          </a:p>
        </p:txBody>
      </p:sp>
      <p:sp>
        <p:nvSpPr>
          <p:cNvPr id="550946" name="Text Box 33"/>
          <p:cNvSpPr txBox="1">
            <a:spLocks noChangeArrowheads="1"/>
          </p:cNvSpPr>
          <p:nvPr/>
        </p:nvSpPr>
        <p:spPr bwMode="auto">
          <a:xfrm>
            <a:off x="6253163" y="2870200"/>
            <a:ext cx="909637" cy="3810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收入穩定</a:t>
            </a:r>
          </a:p>
        </p:txBody>
      </p:sp>
      <p:sp>
        <p:nvSpPr>
          <p:cNvPr id="550947" name="Text Box 34"/>
          <p:cNvSpPr txBox="1">
            <a:spLocks noChangeArrowheads="1"/>
          </p:cNvSpPr>
          <p:nvPr/>
        </p:nvSpPr>
        <p:spPr bwMode="auto">
          <a:xfrm>
            <a:off x="6124575" y="1676400"/>
            <a:ext cx="1036638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東部學校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的發展</a:t>
            </a:r>
          </a:p>
        </p:txBody>
      </p:sp>
      <p:sp>
        <p:nvSpPr>
          <p:cNvPr id="550948" name="Text Box 35"/>
          <p:cNvSpPr txBox="1">
            <a:spLocks noChangeArrowheads="1"/>
          </p:cNvSpPr>
          <p:nvPr/>
        </p:nvSpPr>
        <p:spPr bwMode="auto">
          <a:xfrm>
            <a:off x="7550150" y="2339975"/>
            <a:ext cx="971550" cy="26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從事研究</a:t>
            </a:r>
          </a:p>
        </p:txBody>
      </p:sp>
      <p:sp>
        <p:nvSpPr>
          <p:cNvPr id="550949" name="Arc 36"/>
          <p:cNvSpPr>
            <a:spLocks/>
          </p:cNvSpPr>
          <p:nvPr/>
        </p:nvSpPr>
        <p:spPr bwMode="auto">
          <a:xfrm>
            <a:off x="5475288" y="1939925"/>
            <a:ext cx="623887" cy="565150"/>
          </a:xfrm>
          <a:custGeom>
            <a:avLst/>
            <a:gdLst>
              <a:gd name="T0" fmla="*/ 0 w 20789"/>
              <a:gd name="T1" fmla="*/ 2147483647 h 21600"/>
              <a:gd name="T2" fmla="*/ 2147483647 w 20789"/>
              <a:gd name="T3" fmla="*/ 147159931 h 21600"/>
              <a:gd name="T4" fmla="*/ 2147483647 w 20789"/>
              <a:gd name="T5" fmla="*/ 2147483647 h 21600"/>
              <a:gd name="T6" fmla="*/ 0 60000 65536"/>
              <a:gd name="T7" fmla="*/ 0 60000 65536"/>
              <a:gd name="T8" fmla="*/ 0 60000 65536"/>
              <a:gd name="T9" fmla="*/ 0 w 20789"/>
              <a:gd name="T10" fmla="*/ 0 h 21600"/>
              <a:gd name="T11" fmla="*/ 20789 w 2078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9" h="21600" fill="none" extrusionOk="0">
                <a:moveTo>
                  <a:pt x="-1" y="13583"/>
                </a:moveTo>
                <a:cubicBezTo>
                  <a:pt x="3278" y="5380"/>
                  <a:pt x="11222" y="-1"/>
                  <a:pt x="20057" y="0"/>
                </a:cubicBezTo>
                <a:cubicBezTo>
                  <a:pt x="20301" y="0"/>
                  <a:pt x="20545" y="4"/>
                  <a:pt x="20788" y="12"/>
                </a:cubicBezTo>
              </a:path>
              <a:path w="20789" h="21600" stroke="0" extrusionOk="0">
                <a:moveTo>
                  <a:pt x="-1" y="13583"/>
                </a:moveTo>
                <a:cubicBezTo>
                  <a:pt x="3278" y="5380"/>
                  <a:pt x="11222" y="-1"/>
                  <a:pt x="20057" y="0"/>
                </a:cubicBezTo>
                <a:cubicBezTo>
                  <a:pt x="20301" y="0"/>
                  <a:pt x="20545" y="4"/>
                  <a:pt x="20788" y="12"/>
                </a:cubicBezTo>
                <a:lnTo>
                  <a:pt x="20057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50" name="Arc 37"/>
          <p:cNvSpPr>
            <a:spLocks/>
          </p:cNvSpPr>
          <p:nvPr/>
        </p:nvSpPr>
        <p:spPr bwMode="auto">
          <a:xfrm>
            <a:off x="5475288" y="2605088"/>
            <a:ext cx="712787" cy="331787"/>
          </a:xfrm>
          <a:custGeom>
            <a:avLst/>
            <a:gdLst>
              <a:gd name="T0" fmla="*/ 2147483647 w 21529"/>
              <a:gd name="T1" fmla="*/ 2147483647 h 21596"/>
              <a:gd name="T2" fmla="*/ 0 w 21529"/>
              <a:gd name="T3" fmla="*/ 1493565772 h 21596"/>
              <a:gd name="T4" fmla="*/ 2147483647 w 21529"/>
              <a:gd name="T5" fmla="*/ 0 h 21596"/>
              <a:gd name="T6" fmla="*/ 0 60000 65536"/>
              <a:gd name="T7" fmla="*/ 0 60000 65536"/>
              <a:gd name="T8" fmla="*/ 0 60000 65536"/>
              <a:gd name="T9" fmla="*/ 0 w 21529"/>
              <a:gd name="T10" fmla="*/ 0 h 21596"/>
              <a:gd name="T11" fmla="*/ 21529 w 21529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29" h="21596" fill="none" extrusionOk="0">
                <a:moveTo>
                  <a:pt x="21118" y="21596"/>
                </a:moveTo>
                <a:cubicBezTo>
                  <a:pt x="10025" y="21385"/>
                  <a:pt x="895" y="12804"/>
                  <a:pt x="-1" y="1745"/>
                </a:cubicBezTo>
              </a:path>
              <a:path w="21529" h="21596" stroke="0" extrusionOk="0">
                <a:moveTo>
                  <a:pt x="21118" y="21596"/>
                </a:moveTo>
                <a:cubicBezTo>
                  <a:pt x="10025" y="21385"/>
                  <a:pt x="895" y="12804"/>
                  <a:pt x="-1" y="1745"/>
                </a:cubicBezTo>
                <a:lnTo>
                  <a:pt x="21529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51" name="Arc 38"/>
          <p:cNvSpPr>
            <a:spLocks/>
          </p:cNvSpPr>
          <p:nvPr/>
        </p:nvSpPr>
        <p:spPr bwMode="auto">
          <a:xfrm>
            <a:off x="7031038" y="2605088"/>
            <a:ext cx="842962" cy="320675"/>
          </a:xfrm>
          <a:custGeom>
            <a:avLst/>
            <a:gdLst>
              <a:gd name="T0" fmla="*/ 2147483647 w 21480"/>
              <a:gd name="T1" fmla="*/ 1964738411 h 20839"/>
              <a:gd name="T2" fmla="*/ 2147483647 w 21480"/>
              <a:gd name="T3" fmla="*/ 2147483647 h 20839"/>
              <a:gd name="T4" fmla="*/ 0 w 21480"/>
              <a:gd name="T5" fmla="*/ 0 h 20839"/>
              <a:gd name="T6" fmla="*/ 0 60000 65536"/>
              <a:gd name="T7" fmla="*/ 0 60000 65536"/>
              <a:gd name="T8" fmla="*/ 0 60000 65536"/>
              <a:gd name="T9" fmla="*/ 0 w 21480"/>
              <a:gd name="T10" fmla="*/ 0 h 20839"/>
              <a:gd name="T11" fmla="*/ 21480 w 21480"/>
              <a:gd name="T12" fmla="*/ 20839 h 208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80" h="20839" fill="none" extrusionOk="0">
                <a:moveTo>
                  <a:pt x="21479" y="2276"/>
                </a:moveTo>
                <a:cubicBezTo>
                  <a:pt x="20541" y="11127"/>
                  <a:pt x="14270" y="18497"/>
                  <a:pt x="5682" y="20838"/>
                </a:cubicBezTo>
              </a:path>
              <a:path w="21480" h="20839" stroke="0" extrusionOk="0">
                <a:moveTo>
                  <a:pt x="21479" y="2276"/>
                </a:moveTo>
                <a:cubicBezTo>
                  <a:pt x="20541" y="11127"/>
                  <a:pt x="14270" y="18497"/>
                  <a:pt x="5682" y="20838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52" name="Arc 39"/>
          <p:cNvSpPr>
            <a:spLocks/>
          </p:cNvSpPr>
          <p:nvPr/>
        </p:nvSpPr>
        <p:spPr bwMode="auto">
          <a:xfrm>
            <a:off x="7161213" y="2009775"/>
            <a:ext cx="677862" cy="396875"/>
          </a:xfrm>
          <a:custGeom>
            <a:avLst/>
            <a:gdLst>
              <a:gd name="T0" fmla="*/ 2147483647 w 20482"/>
              <a:gd name="T1" fmla="*/ 0 h 21596"/>
              <a:gd name="T2" fmla="*/ 2147483647 w 20482"/>
              <a:gd name="T3" fmla="*/ 2147483647 h 21596"/>
              <a:gd name="T4" fmla="*/ 0 w 20482"/>
              <a:gd name="T5" fmla="*/ 2147483647 h 21596"/>
              <a:gd name="T6" fmla="*/ 0 60000 65536"/>
              <a:gd name="T7" fmla="*/ 0 60000 65536"/>
              <a:gd name="T8" fmla="*/ 0 60000 65536"/>
              <a:gd name="T9" fmla="*/ 0 w 20482"/>
              <a:gd name="T10" fmla="*/ 0 h 21596"/>
              <a:gd name="T11" fmla="*/ 20482 w 20482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82" h="21596" fill="none" extrusionOk="0">
                <a:moveTo>
                  <a:pt x="415" y="0"/>
                </a:moveTo>
                <a:cubicBezTo>
                  <a:pt x="9548" y="175"/>
                  <a:pt x="17582" y="6076"/>
                  <a:pt x="20482" y="14737"/>
                </a:cubicBezTo>
              </a:path>
              <a:path w="20482" h="21596" stroke="0" extrusionOk="0">
                <a:moveTo>
                  <a:pt x="415" y="0"/>
                </a:moveTo>
                <a:cubicBezTo>
                  <a:pt x="9548" y="175"/>
                  <a:pt x="17582" y="6076"/>
                  <a:pt x="20482" y="14737"/>
                </a:cubicBezTo>
                <a:lnTo>
                  <a:pt x="0" y="21596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50953" name="Picture 40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3338" y="2273300"/>
            <a:ext cx="455612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54" name="Text Box 41"/>
          <p:cNvSpPr txBox="1">
            <a:spLocks noChangeArrowheads="1"/>
          </p:cNvSpPr>
          <p:nvPr/>
        </p:nvSpPr>
        <p:spPr bwMode="auto">
          <a:xfrm>
            <a:off x="5994400" y="2738438"/>
            <a:ext cx="1936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5" name="Text Box 42"/>
          <p:cNvSpPr txBox="1">
            <a:spLocks noChangeArrowheads="1"/>
          </p:cNvSpPr>
          <p:nvPr/>
        </p:nvSpPr>
        <p:spPr bwMode="auto">
          <a:xfrm>
            <a:off x="7226300" y="2073275"/>
            <a:ext cx="1936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6" name="Text Box 43"/>
          <p:cNvSpPr txBox="1">
            <a:spLocks noChangeArrowheads="1"/>
          </p:cNvSpPr>
          <p:nvPr/>
        </p:nvSpPr>
        <p:spPr bwMode="auto">
          <a:xfrm>
            <a:off x="5605463" y="2139950"/>
            <a:ext cx="195262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7" name="Text Box 44"/>
          <p:cNvSpPr txBox="1">
            <a:spLocks noChangeArrowheads="1"/>
          </p:cNvSpPr>
          <p:nvPr/>
        </p:nvSpPr>
        <p:spPr bwMode="auto">
          <a:xfrm>
            <a:off x="7550150" y="2605088"/>
            <a:ext cx="1936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8" name="Text Box 45"/>
          <p:cNvSpPr txBox="1">
            <a:spLocks noChangeArrowheads="1"/>
          </p:cNvSpPr>
          <p:nvPr/>
        </p:nvSpPr>
        <p:spPr bwMode="auto">
          <a:xfrm>
            <a:off x="5943600" y="4667250"/>
            <a:ext cx="131763" cy="11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9" name="Text Box 46"/>
          <p:cNvSpPr txBox="1">
            <a:spLocks noChangeArrowheads="1"/>
          </p:cNvSpPr>
          <p:nvPr/>
        </p:nvSpPr>
        <p:spPr bwMode="auto">
          <a:xfrm>
            <a:off x="6096000" y="3532188"/>
            <a:ext cx="100013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60" name="Text Box 47"/>
          <p:cNvSpPr txBox="1">
            <a:spLocks noChangeArrowheads="1"/>
          </p:cNvSpPr>
          <p:nvPr/>
        </p:nvSpPr>
        <p:spPr bwMode="auto">
          <a:xfrm>
            <a:off x="7239000" y="3143250"/>
            <a:ext cx="2190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61" name="Text Box 48"/>
          <p:cNvSpPr txBox="1">
            <a:spLocks noChangeArrowheads="1"/>
          </p:cNvSpPr>
          <p:nvPr/>
        </p:nvSpPr>
        <p:spPr bwMode="auto">
          <a:xfrm>
            <a:off x="8004175" y="3690938"/>
            <a:ext cx="131763" cy="11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50962" name="Picture 49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4362450"/>
            <a:ext cx="307975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63" name="Text Box 50"/>
          <p:cNvSpPr txBox="1">
            <a:spLocks noChangeArrowheads="1"/>
          </p:cNvSpPr>
          <p:nvPr/>
        </p:nvSpPr>
        <p:spPr bwMode="auto">
          <a:xfrm>
            <a:off x="6248400" y="3814763"/>
            <a:ext cx="1219200" cy="395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太太留在花蓮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的意願</a:t>
            </a:r>
          </a:p>
        </p:txBody>
      </p:sp>
      <p:sp>
        <p:nvSpPr>
          <p:cNvPr id="550964" name="Text Box 51"/>
          <p:cNvSpPr txBox="1">
            <a:spLocks noChangeArrowheads="1"/>
          </p:cNvSpPr>
          <p:nvPr/>
        </p:nvSpPr>
        <p:spPr bwMode="auto">
          <a:xfrm>
            <a:off x="7170738" y="3344863"/>
            <a:ext cx="1141412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事業上求發展</a:t>
            </a:r>
          </a:p>
        </p:txBody>
      </p:sp>
      <p:sp>
        <p:nvSpPr>
          <p:cNvPr id="550965" name="Arc 52"/>
          <p:cNvSpPr>
            <a:spLocks/>
          </p:cNvSpPr>
          <p:nvPr/>
        </p:nvSpPr>
        <p:spPr bwMode="auto">
          <a:xfrm>
            <a:off x="5835650" y="3503613"/>
            <a:ext cx="339725" cy="346075"/>
          </a:xfrm>
          <a:custGeom>
            <a:avLst/>
            <a:gdLst>
              <a:gd name="T0" fmla="*/ 2147483647 w 16753"/>
              <a:gd name="T1" fmla="*/ 2147483647 h 21600"/>
              <a:gd name="T2" fmla="*/ 0 w 16753"/>
              <a:gd name="T3" fmla="*/ 2147483647 h 21600"/>
              <a:gd name="T4" fmla="*/ 2147483647 w 16753"/>
              <a:gd name="T5" fmla="*/ 0 h 21600"/>
              <a:gd name="T6" fmla="*/ 0 60000 65536"/>
              <a:gd name="T7" fmla="*/ 0 60000 65536"/>
              <a:gd name="T8" fmla="*/ 0 60000 65536"/>
              <a:gd name="T9" fmla="*/ 0 w 16753"/>
              <a:gd name="T10" fmla="*/ 0 h 21600"/>
              <a:gd name="T11" fmla="*/ 16753 w 167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753" h="21600" fill="none" extrusionOk="0">
                <a:moveTo>
                  <a:pt x="16753" y="21579"/>
                </a:moveTo>
                <a:cubicBezTo>
                  <a:pt x="16439" y="21593"/>
                  <a:pt x="16125" y="21599"/>
                  <a:pt x="15811" y="21600"/>
                </a:cubicBezTo>
                <a:cubicBezTo>
                  <a:pt x="9813" y="21600"/>
                  <a:pt x="4085" y="19106"/>
                  <a:pt x="-1" y="14716"/>
                </a:cubicBezTo>
              </a:path>
              <a:path w="16753" h="21600" stroke="0" extrusionOk="0">
                <a:moveTo>
                  <a:pt x="16753" y="21579"/>
                </a:moveTo>
                <a:cubicBezTo>
                  <a:pt x="16439" y="21593"/>
                  <a:pt x="16125" y="21599"/>
                  <a:pt x="15811" y="21600"/>
                </a:cubicBezTo>
                <a:cubicBezTo>
                  <a:pt x="9813" y="21600"/>
                  <a:pt x="4085" y="19106"/>
                  <a:pt x="-1" y="14716"/>
                </a:cubicBezTo>
                <a:lnTo>
                  <a:pt x="15811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66" name="Arc 53"/>
          <p:cNvSpPr>
            <a:spLocks/>
          </p:cNvSpPr>
          <p:nvPr/>
        </p:nvSpPr>
        <p:spPr bwMode="auto">
          <a:xfrm>
            <a:off x="7346950" y="3613150"/>
            <a:ext cx="630238" cy="277813"/>
          </a:xfrm>
          <a:custGeom>
            <a:avLst/>
            <a:gdLst>
              <a:gd name="T0" fmla="*/ 2147483647 w 21600"/>
              <a:gd name="T1" fmla="*/ 0 h 21310"/>
              <a:gd name="T2" fmla="*/ 2147483647 w 21600"/>
              <a:gd name="T3" fmla="*/ 2147483647 h 21310"/>
              <a:gd name="T4" fmla="*/ 0 w 21600"/>
              <a:gd name="T5" fmla="*/ 162305361 h 21310"/>
              <a:gd name="T6" fmla="*/ 0 60000 65536"/>
              <a:gd name="T7" fmla="*/ 0 60000 65536"/>
              <a:gd name="T8" fmla="*/ 0 60000 65536"/>
              <a:gd name="T9" fmla="*/ 0 w 21600"/>
              <a:gd name="T10" fmla="*/ 0 h 21310"/>
              <a:gd name="T11" fmla="*/ 21600 w 21600"/>
              <a:gd name="T12" fmla="*/ 21310 h 213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310" fill="none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0228"/>
                  <a:pt x="15005" y="18799"/>
                  <a:pt x="5534" y="21309"/>
                </a:cubicBezTo>
              </a:path>
              <a:path w="21600" h="21310" stroke="0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0228"/>
                  <a:pt x="15005" y="18799"/>
                  <a:pt x="5534" y="21309"/>
                </a:cubicBezTo>
                <a:lnTo>
                  <a:pt x="0" y="431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67" name="Arc 54"/>
          <p:cNvSpPr>
            <a:spLocks/>
          </p:cNvSpPr>
          <p:nvPr/>
        </p:nvSpPr>
        <p:spPr bwMode="auto">
          <a:xfrm>
            <a:off x="7010400" y="3067050"/>
            <a:ext cx="966788" cy="274638"/>
          </a:xfrm>
          <a:custGeom>
            <a:avLst/>
            <a:gdLst>
              <a:gd name="T0" fmla="*/ 2147483647 w 21194"/>
              <a:gd name="T1" fmla="*/ 0 h 20905"/>
              <a:gd name="T2" fmla="*/ 2147483647 w 21194"/>
              <a:gd name="T3" fmla="*/ 2147483647 h 20905"/>
              <a:gd name="T4" fmla="*/ 0 w 21194"/>
              <a:gd name="T5" fmla="*/ 2147483647 h 20905"/>
              <a:gd name="T6" fmla="*/ 0 60000 65536"/>
              <a:gd name="T7" fmla="*/ 0 60000 65536"/>
              <a:gd name="T8" fmla="*/ 0 60000 65536"/>
              <a:gd name="T9" fmla="*/ 0 w 21194"/>
              <a:gd name="T10" fmla="*/ 0 h 20905"/>
              <a:gd name="T11" fmla="*/ 21194 w 21194"/>
              <a:gd name="T12" fmla="*/ 20905 h 209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4" h="20905" fill="none" extrusionOk="0">
                <a:moveTo>
                  <a:pt x="5435" y="0"/>
                </a:moveTo>
                <a:cubicBezTo>
                  <a:pt x="13468" y="2088"/>
                  <a:pt x="19593" y="8595"/>
                  <a:pt x="21194" y="16738"/>
                </a:cubicBezTo>
              </a:path>
              <a:path w="21194" h="20905" stroke="0" extrusionOk="0">
                <a:moveTo>
                  <a:pt x="5435" y="0"/>
                </a:moveTo>
                <a:cubicBezTo>
                  <a:pt x="13468" y="2088"/>
                  <a:pt x="19593" y="8595"/>
                  <a:pt x="21194" y="16738"/>
                </a:cubicBezTo>
                <a:lnTo>
                  <a:pt x="0" y="20905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50968" name="Picture 55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6375" y="3367088"/>
            <a:ext cx="30956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69" name="Text Box 56"/>
          <p:cNvSpPr txBox="1">
            <a:spLocks noChangeArrowheads="1"/>
          </p:cNvSpPr>
          <p:nvPr/>
        </p:nvSpPr>
        <p:spPr bwMode="auto">
          <a:xfrm>
            <a:off x="6172200" y="4743450"/>
            <a:ext cx="136048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就近照顧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母親的心願</a:t>
            </a:r>
          </a:p>
        </p:txBody>
      </p:sp>
      <p:sp>
        <p:nvSpPr>
          <p:cNvPr id="550970" name="Arc 57"/>
          <p:cNvSpPr>
            <a:spLocks/>
          </p:cNvSpPr>
          <p:nvPr/>
        </p:nvSpPr>
        <p:spPr bwMode="auto">
          <a:xfrm>
            <a:off x="5715000" y="4133850"/>
            <a:ext cx="457200" cy="838200"/>
          </a:xfrm>
          <a:custGeom>
            <a:avLst/>
            <a:gdLst>
              <a:gd name="T0" fmla="*/ 2147483647 w 22542"/>
              <a:gd name="T1" fmla="*/ 2147483647 h 43200"/>
              <a:gd name="T2" fmla="*/ 2147483647 w 22542"/>
              <a:gd name="T3" fmla="*/ 33023758 h 43200"/>
              <a:gd name="T4" fmla="*/ 2147483647 w 22542"/>
              <a:gd name="T5" fmla="*/ 2147483647 h 43200"/>
              <a:gd name="T6" fmla="*/ 0 60000 65536"/>
              <a:gd name="T7" fmla="*/ 0 60000 65536"/>
              <a:gd name="T8" fmla="*/ 0 60000 65536"/>
              <a:gd name="T9" fmla="*/ 0 w 22542"/>
              <a:gd name="T10" fmla="*/ 0 h 43200"/>
              <a:gd name="T11" fmla="*/ 22542 w 22542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42" h="43200" fill="none" extrusionOk="0">
                <a:moveTo>
                  <a:pt x="22542" y="43179"/>
                </a:moveTo>
                <a:cubicBezTo>
                  <a:pt x="22228" y="43193"/>
                  <a:pt x="219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44" y="-1"/>
                  <a:pt x="22088" y="4"/>
                  <a:pt x="22331" y="12"/>
                </a:cubicBezTo>
              </a:path>
              <a:path w="22542" h="43200" stroke="0" extrusionOk="0">
                <a:moveTo>
                  <a:pt x="22542" y="43179"/>
                </a:moveTo>
                <a:cubicBezTo>
                  <a:pt x="22228" y="43193"/>
                  <a:pt x="219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44" y="-1"/>
                  <a:pt x="22088" y="4"/>
                  <a:pt x="22331" y="12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71" name="Arc 58"/>
          <p:cNvSpPr>
            <a:spLocks/>
          </p:cNvSpPr>
          <p:nvPr/>
        </p:nvSpPr>
        <p:spPr bwMode="auto">
          <a:xfrm>
            <a:off x="7389813" y="4133850"/>
            <a:ext cx="614362" cy="914400"/>
          </a:xfrm>
          <a:custGeom>
            <a:avLst/>
            <a:gdLst>
              <a:gd name="T0" fmla="*/ 2147483647 w 21600"/>
              <a:gd name="T1" fmla="*/ 0 h 41456"/>
              <a:gd name="T2" fmla="*/ 2147483647 w 21600"/>
              <a:gd name="T3" fmla="*/ 2147483647 h 41456"/>
              <a:gd name="T4" fmla="*/ 0 w 21600"/>
              <a:gd name="T5" fmla="*/ 2147483647 h 41456"/>
              <a:gd name="T6" fmla="*/ 0 60000 65536"/>
              <a:gd name="T7" fmla="*/ 0 60000 65536"/>
              <a:gd name="T8" fmla="*/ 0 60000 65536"/>
              <a:gd name="T9" fmla="*/ 0 w 21600"/>
              <a:gd name="T10" fmla="*/ 0 h 41456"/>
              <a:gd name="T11" fmla="*/ 21600 w 21600"/>
              <a:gd name="T12" fmla="*/ 41456 h 414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1456" fill="none" extrusionOk="0">
                <a:moveTo>
                  <a:pt x="5345" y="-1"/>
                </a:moveTo>
                <a:cubicBezTo>
                  <a:pt x="14908" y="2442"/>
                  <a:pt x="21600" y="11057"/>
                  <a:pt x="21600" y="20928"/>
                </a:cubicBezTo>
                <a:cubicBezTo>
                  <a:pt x="21600" y="30268"/>
                  <a:pt x="15596" y="38550"/>
                  <a:pt x="6719" y="41456"/>
                </a:cubicBezTo>
              </a:path>
              <a:path w="21600" h="41456" stroke="0" extrusionOk="0">
                <a:moveTo>
                  <a:pt x="5345" y="-1"/>
                </a:moveTo>
                <a:cubicBezTo>
                  <a:pt x="14908" y="2442"/>
                  <a:pt x="21600" y="11057"/>
                  <a:pt x="21600" y="20928"/>
                </a:cubicBezTo>
                <a:cubicBezTo>
                  <a:pt x="21600" y="30268"/>
                  <a:pt x="15596" y="38550"/>
                  <a:pt x="6719" y="41456"/>
                </a:cubicBezTo>
                <a:lnTo>
                  <a:pt x="0" y="20928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72" name="Text Box 59"/>
          <p:cNvSpPr txBox="1">
            <a:spLocks noChangeArrowheads="1"/>
          </p:cNvSpPr>
          <p:nvPr/>
        </p:nvSpPr>
        <p:spPr bwMode="auto">
          <a:xfrm>
            <a:off x="7543800" y="4286250"/>
            <a:ext cx="131763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73" name="Text Box 60"/>
          <p:cNvSpPr txBox="1">
            <a:spLocks noChangeArrowheads="1"/>
          </p:cNvSpPr>
          <p:nvPr/>
        </p:nvSpPr>
        <p:spPr bwMode="auto">
          <a:xfrm>
            <a:off x="4648200" y="3908425"/>
            <a:ext cx="1141413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房價</a:t>
            </a:r>
          </a:p>
        </p:txBody>
      </p:sp>
      <p:sp>
        <p:nvSpPr>
          <p:cNvPr id="550974" name="Freeform 61"/>
          <p:cNvSpPr>
            <a:spLocks/>
          </p:cNvSpPr>
          <p:nvPr/>
        </p:nvSpPr>
        <p:spPr bwMode="auto">
          <a:xfrm>
            <a:off x="5429250" y="3921125"/>
            <a:ext cx="600075" cy="128588"/>
          </a:xfrm>
          <a:custGeom>
            <a:avLst/>
            <a:gdLst>
              <a:gd name="T0" fmla="*/ 0 w 378"/>
              <a:gd name="T1" fmla="*/ 2147483647 h 66"/>
              <a:gd name="T2" fmla="*/ 2147483647 w 378"/>
              <a:gd name="T3" fmla="*/ 0 h 66"/>
              <a:gd name="T4" fmla="*/ 0 60000 65536"/>
              <a:gd name="T5" fmla="*/ 0 60000 65536"/>
              <a:gd name="T6" fmla="*/ 0 w 378"/>
              <a:gd name="T7" fmla="*/ 0 h 66"/>
              <a:gd name="T8" fmla="*/ 378 w 378"/>
              <a:gd name="T9" fmla="*/ 66 h 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8" h="66">
                <a:moveTo>
                  <a:pt x="0" y="66"/>
                </a:moveTo>
                <a:lnTo>
                  <a:pt x="3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75" name="Freeform 62"/>
          <p:cNvSpPr>
            <a:spLocks/>
          </p:cNvSpPr>
          <p:nvPr/>
        </p:nvSpPr>
        <p:spPr bwMode="auto">
          <a:xfrm>
            <a:off x="5505450" y="3921125"/>
            <a:ext cx="666750" cy="352425"/>
          </a:xfrm>
          <a:custGeom>
            <a:avLst/>
            <a:gdLst>
              <a:gd name="T0" fmla="*/ 0 w 420"/>
              <a:gd name="T1" fmla="*/ 2147483647 h 180"/>
              <a:gd name="T2" fmla="*/ 2147483647 w 420"/>
              <a:gd name="T3" fmla="*/ 0 h 180"/>
              <a:gd name="T4" fmla="*/ 0 60000 65536"/>
              <a:gd name="T5" fmla="*/ 0 60000 65536"/>
              <a:gd name="T6" fmla="*/ 0 w 420"/>
              <a:gd name="T7" fmla="*/ 0 h 180"/>
              <a:gd name="T8" fmla="*/ 420 w 420"/>
              <a:gd name="T9" fmla="*/ 180 h 1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0" h="180">
                <a:moveTo>
                  <a:pt x="0" y="180"/>
                </a:moveTo>
                <a:lnTo>
                  <a:pt x="4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76" name="Text Box 63"/>
          <p:cNvSpPr txBox="1">
            <a:spLocks noChangeArrowheads="1"/>
          </p:cNvSpPr>
          <p:nvPr/>
        </p:nvSpPr>
        <p:spPr bwMode="auto">
          <a:xfrm>
            <a:off x="4876800" y="3344863"/>
            <a:ext cx="1141413" cy="37623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生活品質</a:t>
            </a:r>
          </a:p>
        </p:txBody>
      </p:sp>
      <p:sp>
        <p:nvSpPr>
          <p:cNvPr id="550977" name="Arc 64"/>
          <p:cNvSpPr>
            <a:spLocks/>
          </p:cNvSpPr>
          <p:nvPr/>
        </p:nvSpPr>
        <p:spPr bwMode="auto">
          <a:xfrm>
            <a:off x="5791200" y="3067050"/>
            <a:ext cx="382588" cy="346075"/>
          </a:xfrm>
          <a:custGeom>
            <a:avLst/>
            <a:gdLst>
              <a:gd name="T0" fmla="*/ 0 w 18835"/>
              <a:gd name="T1" fmla="*/ 2147483647 h 21600"/>
              <a:gd name="T2" fmla="*/ 2147483647 w 18835"/>
              <a:gd name="T3" fmla="*/ 4215851 h 21600"/>
              <a:gd name="T4" fmla="*/ 2147483647 w 18835"/>
              <a:gd name="T5" fmla="*/ 2147483647 h 21600"/>
              <a:gd name="T6" fmla="*/ 0 60000 65536"/>
              <a:gd name="T7" fmla="*/ 0 60000 65536"/>
              <a:gd name="T8" fmla="*/ 0 60000 65536"/>
              <a:gd name="T9" fmla="*/ 0 w 18835"/>
              <a:gd name="T10" fmla="*/ 0 h 21600"/>
              <a:gd name="T11" fmla="*/ 18835 w 1883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35" h="21600" fill="none" extrusionOk="0">
                <a:moveTo>
                  <a:pt x="-1" y="10336"/>
                </a:moveTo>
                <a:cubicBezTo>
                  <a:pt x="3923" y="3916"/>
                  <a:pt x="10906" y="-1"/>
                  <a:pt x="18431" y="0"/>
                </a:cubicBezTo>
                <a:cubicBezTo>
                  <a:pt x="18565" y="0"/>
                  <a:pt x="18700" y="1"/>
                  <a:pt x="18835" y="3"/>
                </a:cubicBezTo>
              </a:path>
              <a:path w="18835" h="21600" stroke="0" extrusionOk="0">
                <a:moveTo>
                  <a:pt x="-1" y="10336"/>
                </a:moveTo>
                <a:cubicBezTo>
                  <a:pt x="3923" y="3916"/>
                  <a:pt x="10906" y="-1"/>
                  <a:pt x="18431" y="0"/>
                </a:cubicBezTo>
                <a:cubicBezTo>
                  <a:pt x="18565" y="0"/>
                  <a:pt x="18700" y="1"/>
                  <a:pt x="18835" y="3"/>
                </a:cubicBezTo>
                <a:lnTo>
                  <a:pt x="18431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78" name="Text Box 65"/>
          <p:cNvSpPr txBox="1">
            <a:spLocks noChangeArrowheads="1"/>
          </p:cNvSpPr>
          <p:nvPr/>
        </p:nvSpPr>
        <p:spPr bwMode="auto">
          <a:xfrm>
            <a:off x="5562600" y="3157538"/>
            <a:ext cx="195263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79" name="Text Box 66"/>
          <p:cNvSpPr txBox="1">
            <a:spLocks noChangeArrowheads="1"/>
          </p:cNvSpPr>
          <p:nvPr/>
        </p:nvSpPr>
        <p:spPr bwMode="auto">
          <a:xfrm>
            <a:off x="4876800" y="3067050"/>
            <a:ext cx="1952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50980" name="Picture 67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524250"/>
            <a:ext cx="3810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81" name="Text Box 68"/>
          <p:cNvSpPr txBox="1">
            <a:spLocks noChangeArrowheads="1"/>
          </p:cNvSpPr>
          <p:nvPr/>
        </p:nvSpPr>
        <p:spPr bwMode="auto">
          <a:xfrm>
            <a:off x="304800" y="5334000"/>
            <a:ext cx="883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共識的形成：釐清問題的重心在於追求收入穩定、生活品質、快樂。（來自連結三個子系統思考圖的點，其重要性也被先生和太太所共同認同）</a:t>
            </a:r>
          </a:p>
        </p:txBody>
      </p:sp>
    </p:spTree>
    <p:extLst>
      <p:ext uri="{BB962C8B-B14F-4D97-AF65-F5344CB8AC3E}">
        <p14:creationId xmlns:p14="http://schemas.microsoft.com/office/powerpoint/2010/main" val="370884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F39DD-A2CD-42E7-8831-C90111F3C6CB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系統思考圖對溝通的助益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34350" cy="4114800"/>
          </a:xfrm>
        </p:spPr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</a:rPr>
              <a:t>有益就事論事，澄清雙方對問題的不同見解，避免模糊焦點，而流於意氣之爭。</a:t>
            </a:r>
          </a:p>
          <a:p>
            <a:pPr eaLnBrk="1" hangingPunct="1"/>
            <a:r>
              <a:rPr lang="zh-TW" altLang="en-US" smtClean="0">
                <a:latin typeface="標楷體" pitchFamily="65" charset="-120"/>
              </a:rPr>
              <a:t>有益探究雙方對問題變數所賦予的權重，以呈現雙方隱晦而不易見的的價值觀。</a:t>
            </a:r>
          </a:p>
          <a:p>
            <a:pPr eaLnBrk="1" hangingPunct="1"/>
            <a:r>
              <a:rPr lang="zh-TW" altLang="en-US" smtClean="0">
                <a:latin typeface="標楷體" pitchFamily="65" charset="-120"/>
              </a:rPr>
              <a:t>有益了解雙方不同的價值觀，以進一步對問題變數取得共識權重，並針對槓桿點擬定有效對策。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985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A46DE-6FFB-4EBE-BBF1-06255FE7B608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88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溝通程序：</a:t>
            </a:r>
            <a:r>
              <a:rPr lang="zh-TW" altLang="en-US" sz="2800" smtClean="0"/>
              <a:t>系統思考圖為媒介</a:t>
            </a:r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268413"/>
            <a:ext cx="7056437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600" smtClean="0">
                <a:latin typeface="標楷體" pitchFamily="65" charset="-120"/>
              </a:rPr>
              <a:t>選擇適當的地點，以便可以專心互動與思考。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600" smtClean="0">
                <a:latin typeface="標楷體" pitchFamily="65" charset="-120"/>
              </a:rPr>
              <a:t>了解系統思考圖的構圖要點：找出問題的所有變數、孰前孰後的因果關係、變數彼此的消長方向、調節或增強環路的形成。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600" smtClean="0">
                <a:latin typeface="標楷體" pitchFamily="65" charset="-120"/>
              </a:rPr>
              <a:t>營造放下自我防衛的氣氛，以系統思考圖攤開自己的認知，將自己對問題的了解畫出。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600" smtClean="0">
                <a:latin typeface="標楷體" pitchFamily="65" charset="-120"/>
              </a:rPr>
              <a:t>雙方根據個人價值觀，並賦予相關問題變數的權重。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600" smtClean="0">
                <a:latin typeface="標楷體" pitchFamily="65" charset="-120"/>
              </a:rPr>
              <a:t>充分尊重與了解雙方的系統思考圖，共同調整相關變數及其權重，並提出整合的系統思考圖。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600" smtClean="0">
                <a:latin typeface="標楷體" pitchFamily="65" charset="-120"/>
              </a:rPr>
              <a:t>擬定問題的因應對策。</a:t>
            </a:r>
          </a:p>
        </p:txBody>
      </p:sp>
      <p:pic>
        <p:nvPicPr>
          <p:cNvPr id="543749" name="Picture 4" descr="j0318081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235825" y="4017963"/>
            <a:ext cx="1657350" cy="16573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883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1D931-5DD3-41E5-9F26-9EDC39FC4329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05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-457200" y="304800"/>
            <a:ext cx="10134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「北上謀職」系統思考圖</a:t>
            </a:r>
            <a:r>
              <a:rPr lang="en-US" altLang="zh-TW" smtClean="0"/>
              <a:t>(</a:t>
            </a:r>
            <a:r>
              <a:rPr lang="zh-TW" altLang="en-US" smtClean="0"/>
              <a:t>先生</a:t>
            </a:r>
            <a:r>
              <a:rPr lang="en-US" altLang="zh-TW" smtClean="0"/>
              <a:t>)</a:t>
            </a:r>
            <a:endParaRPr lang="en-US" altLang="zh-TW" sz="1400" smtClean="0"/>
          </a:p>
        </p:txBody>
      </p:sp>
      <p:sp>
        <p:nvSpPr>
          <p:cNvPr id="544772" name="Text Box 3"/>
          <p:cNvSpPr txBox="1">
            <a:spLocks noChangeArrowheads="1"/>
          </p:cNvSpPr>
          <p:nvPr/>
        </p:nvSpPr>
        <p:spPr bwMode="auto">
          <a:xfrm>
            <a:off x="1981200" y="5181600"/>
            <a:ext cx="17526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先生工作發展</a:t>
            </a:r>
          </a:p>
        </p:txBody>
      </p:sp>
      <p:sp>
        <p:nvSpPr>
          <p:cNvPr id="544773" name="Text Box 4"/>
          <p:cNvSpPr txBox="1">
            <a:spLocks noChangeArrowheads="1"/>
          </p:cNvSpPr>
          <p:nvPr/>
        </p:nvSpPr>
        <p:spPr bwMode="auto">
          <a:xfrm>
            <a:off x="3733800" y="5791200"/>
            <a:ext cx="838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收入</a:t>
            </a:r>
          </a:p>
        </p:txBody>
      </p:sp>
      <p:sp>
        <p:nvSpPr>
          <p:cNvPr id="544774" name="Arc 5"/>
          <p:cNvSpPr>
            <a:spLocks/>
          </p:cNvSpPr>
          <p:nvPr/>
        </p:nvSpPr>
        <p:spPr bwMode="auto">
          <a:xfrm>
            <a:off x="1219200" y="1371600"/>
            <a:ext cx="5627688" cy="3698875"/>
          </a:xfrm>
          <a:custGeom>
            <a:avLst/>
            <a:gdLst>
              <a:gd name="T0" fmla="*/ 2147483647 w 38443"/>
              <a:gd name="T1" fmla="*/ 2147483647 h 36350"/>
              <a:gd name="T2" fmla="*/ 2147483647 w 38443"/>
              <a:gd name="T3" fmla="*/ 2147483647 h 36350"/>
              <a:gd name="T4" fmla="*/ 2147483647 w 38443"/>
              <a:gd name="T5" fmla="*/ 2147483647 h 36350"/>
              <a:gd name="T6" fmla="*/ 0 60000 65536"/>
              <a:gd name="T7" fmla="*/ 0 60000 65536"/>
              <a:gd name="T8" fmla="*/ 0 60000 65536"/>
              <a:gd name="T9" fmla="*/ 0 w 38443"/>
              <a:gd name="T10" fmla="*/ 0 h 36350"/>
              <a:gd name="T11" fmla="*/ 38443 w 38443"/>
              <a:gd name="T12" fmla="*/ 36350 h 363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43" h="36350" fill="none" extrusionOk="0">
                <a:moveTo>
                  <a:pt x="5820" y="36350"/>
                </a:moveTo>
                <a:cubicBezTo>
                  <a:pt x="2080" y="32349"/>
                  <a:pt x="0" y="2707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8148" y="-1"/>
                  <a:pt x="34343" y="2970"/>
                  <a:pt x="38443" y="8076"/>
                </a:cubicBezTo>
              </a:path>
              <a:path w="38443" h="36350" stroke="0" extrusionOk="0">
                <a:moveTo>
                  <a:pt x="5820" y="36350"/>
                </a:moveTo>
                <a:cubicBezTo>
                  <a:pt x="2080" y="32349"/>
                  <a:pt x="0" y="2707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8148" y="-1"/>
                  <a:pt x="34343" y="2970"/>
                  <a:pt x="38443" y="8076"/>
                </a:cubicBezTo>
                <a:lnTo>
                  <a:pt x="21600" y="21600"/>
                </a:lnTo>
                <a:close/>
              </a:path>
            </a:pathLst>
          </a:custGeom>
          <a:noFill/>
          <a:ln w="57150">
            <a:solidFill>
              <a:srgbClr val="00FFFF"/>
            </a:solidFill>
            <a:prstDash val="sysDot"/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75" name="Arc 6"/>
          <p:cNvSpPr>
            <a:spLocks/>
          </p:cNvSpPr>
          <p:nvPr/>
        </p:nvSpPr>
        <p:spPr bwMode="auto">
          <a:xfrm rot="10800000" flipH="1">
            <a:off x="6172200" y="3730625"/>
            <a:ext cx="1195388" cy="1447800"/>
          </a:xfrm>
          <a:custGeom>
            <a:avLst/>
            <a:gdLst>
              <a:gd name="T0" fmla="*/ 2147483647 w 21184"/>
              <a:gd name="T1" fmla="*/ 0 h 20525"/>
              <a:gd name="T2" fmla="*/ 2147483647 w 21184"/>
              <a:gd name="T3" fmla="*/ 2147483647 h 20525"/>
              <a:gd name="T4" fmla="*/ 0 w 21184"/>
              <a:gd name="T5" fmla="*/ 2147483647 h 20525"/>
              <a:gd name="T6" fmla="*/ 0 60000 65536"/>
              <a:gd name="T7" fmla="*/ 0 60000 65536"/>
              <a:gd name="T8" fmla="*/ 0 60000 65536"/>
              <a:gd name="T9" fmla="*/ 0 w 21184"/>
              <a:gd name="T10" fmla="*/ 0 h 20525"/>
              <a:gd name="T11" fmla="*/ 21184 w 21184"/>
              <a:gd name="T12" fmla="*/ 20525 h 205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84" h="20525" fill="none" extrusionOk="0">
                <a:moveTo>
                  <a:pt x="6730" y="0"/>
                </a:moveTo>
                <a:cubicBezTo>
                  <a:pt x="14137" y="2429"/>
                  <a:pt x="19660" y="8659"/>
                  <a:pt x="21183" y="16304"/>
                </a:cubicBezTo>
              </a:path>
              <a:path w="21184" h="20525" stroke="0" extrusionOk="0">
                <a:moveTo>
                  <a:pt x="6730" y="0"/>
                </a:moveTo>
                <a:cubicBezTo>
                  <a:pt x="14137" y="2429"/>
                  <a:pt x="19660" y="8659"/>
                  <a:pt x="21183" y="16304"/>
                </a:cubicBezTo>
                <a:lnTo>
                  <a:pt x="0" y="20525"/>
                </a:lnTo>
                <a:close/>
              </a:path>
            </a:pathLst>
          </a:custGeom>
          <a:noFill/>
          <a:ln w="57150">
            <a:solidFill>
              <a:srgbClr val="00FFFF"/>
            </a:solidFill>
            <a:prstDash val="sysDot"/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76" name="Text Box 7"/>
          <p:cNvSpPr txBox="1">
            <a:spLocks noChangeArrowheads="1"/>
          </p:cNvSpPr>
          <p:nvPr/>
        </p:nvSpPr>
        <p:spPr bwMode="auto">
          <a:xfrm>
            <a:off x="3276600" y="42672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777" name="Text Box 8"/>
          <p:cNvSpPr txBox="1">
            <a:spLocks noChangeArrowheads="1"/>
          </p:cNvSpPr>
          <p:nvPr/>
        </p:nvSpPr>
        <p:spPr bwMode="auto">
          <a:xfrm>
            <a:off x="3276600" y="2819400"/>
            <a:ext cx="1746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778" name="Text Box 9"/>
          <p:cNvSpPr txBox="1">
            <a:spLocks noChangeArrowheads="1"/>
          </p:cNvSpPr>
          <p:nvPr/>
        </p:nvSpPr>
        <p:spPr bwMode="auto">
          <a:xfrm>
            <a:off x="4876800" y="1981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－</a:t>
            </a:r>
          </a:p>
        </p:txBody>
      </p:sp>
      <p:sp>
        <p:nvSpPr>
          <p:cNvPr id="544779" name="Text Box 10"/>
          <p:cNvSpPr txBox="1">
            <a:spLocks noChangeArrowheads="1"/>
          </p:cNvSpPr>
          <p:nvPr/>
        </p:nvSpPr>
        <p:spPr bwMode="auto">
          <a:xfrm>
            <a:off x="5867400" y="2743200"/>
            <a:ext cx="228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－</a:t>
            </a:r>
          </a:p>
        </p:txBody>
      </p:sp>
      <p:pic>
        <p:nvPicPr>
          <p:cNvPr id="544780" name="Picture 11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38100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4781" name="Text Box 12"/>
          <p:cNvSpPr txBox="1">
            <a:spLocks noChangeArrowheads="1"/>
          </p:cNvSpPr>
          <p:nvPr/>
        </p:nvSpPr>
        <p:spPr bwMode="auto">
          <a:xfrm>
            <a:off x="3581400" y="1600200"/>
            <a:ext cx="1219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東部學生來源總數</a:t>
            </a:r>
          </a:p>
        </p:txBody>
      </p:sp>
      <p:sp>
        <p:nvSpPr>
          <p:cNvPr id="544782" name="Text Box 13"/>
          <p:cNvSpPr txBox="1">
            <a:spLocks noChangeArrowheads="1"/>
          </p:cNvSpPr>
          <p:nvPr/>
        </p:nvSpPr>
        <p:spPr bwMode="auto">
          <a:xfrm>
            <a:off x="3581400" y="3048000"/>
            <a:ext cx="1219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東部學校</a:t>
            </a:r>
          </a:p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招生愈好</a:t>
            </a:r>
          </a:p>
        </p:txBody>
      </p:sp>
      <p:sp>
        <p:nvSpPr>
          <p:cNvPr id="544783" name="Text Box 14"/>
          <p:cNvSpPr txBox="1">
            <a:spLocks noChangeArrowheads="1"/>
          </p:cNvSpPr>
          <p:nvPr/>
        </p:nvSpPr>
        <p:spPr bwMode="auto">
          <a:xfrm>
            <a:off x="5181600" y="2286000"/>
            <a:ext cx="2438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北部學校招生愈好</a:t>
            </a:r>
          </a:p>
        </p:txBody>
      </p:sp>
      <p:sp>
        <p:nvSpPr>
          <p:cNvPr id="544784" name="Arc 15"/>
          <p:cNvSpPr>
            <a:spLocks/>
          </p:cNvSpPr>
          <p:nvPr/>
        </p:nvSpPr>
        <p:spPr bwMode="auto">
          <a:xfrm>
            <a:off x="2743200" y="1981200"/>
            <a:ext cx="795338" cy="1219200"/>
          </a:xfrm>
          <a:custGeom>
            <a:avLst/>
            <a:gdLst>
              <a:gd name="T0" fmla="*/ 2147483647 w 22542"/>
              <a:gd name="T1" fmla="*/ 2147483647 h 43174"/>
              <a:gd name="T2" fmla="*/ 2147483647 w 22542"/>
              <a:gd name="T3" fmla="*/ 0 h 43174"/>
              <a:gd name="T4" fmla="*/ 2147483647 w 22542"/>
              <a:gd name="T5" fmla="*/ 2147483647 h 43174"/>
              <a:gd name="T6" fmla="*/ 0 60000 65536"/>
              <a:gd name="T7" fmla="*/ 0 60000 65536"/>
              <a:gd name="T8" fmla="*/ 0 60000 65536"/>
              <a:gd name="T9" fmla="*/ 0 w 22542"/>
              <a:gd name="T10" fmla="*/ 0 h 43174"/>
              <a:gd name="T11" fmla="*/ 22542 w 22542"/>
              <a:gd name="T12" fmla="*/ 43174 h 431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42" h="43174" fill="none" extrusionOk="0">
                <a:moveTo>
                  <a:pt x="22542" y="43153"/>
                </a:moveTo>
                <a:cubicBezTo>
                  <a:pt x="22228" y="43167"/>
                  <a:pt x="21914" y="43173"/>
                  <a:pt x="21600" y="43174"/>
                </a:cubicBezTo>
                <a:cubicBezTo>
                  <a:pt x="9670" y="43174"/>
                  <a:pt x="0" y="33503"/>
                  <a:pt x="0" y="21574"/>
                </a:cubicBezTo>
                <a:cubicBezTo>
                  <a:pt x="-1" y="10059"/>
                  <a:pt x="9031" y="569"/>
                  <a:pt x="20532" y="0"/>
                </a:cubicBezTo>
              </a:path>
              <a:path w="22542" h="43174" stroke="0" extrusionOk="0">
                <a:moveTo>
                  <a:pt x="22542" y="43153"/>
                </a:moveTo>
                <a:cubicBezTo>
                  <a:pt x="22228" y="43167"/>
                  <a:pt x="21914" y="43173"/>
                  <a:pt x="21600" y="43174"/>
                </a:cubicBezTo>
                <a:cubicBezTo>
                  <a:pt x="9670" y="43174"/>
                  <a:pt x="0" y="33503"/>
                  <a:pt x="0" y="21574"/>
                </a:cubicBezTo>
                <a:cubicBezTo>
                  <a:pt x="-1" y="10059"/>
                  <a:pt x="9031" y="569"/>
                  <a:pt x="20532" y="0"/>
                </a:cubicBezTo>
                <a:lnTo>
                  <a:pt x="21600" y="21574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85" name="Arc 16"/>
          <p:cNvSpPr>
            <a:spLocks/>
          </p:cNvSpPr>
          <p:nvPr/>
        </p:nvSpPr>
        <p:spPr bwMode="auto">
          <a:xfrm>
            <a:off x="4724400" y="2743200"/>
            <a:ext cx="1095375" cy="534988"/>
          </a:xfrm>
          <a:custGeom>
            <a:avLst/>
            <a:gdLst>
              <a:gd name="T0" fmla="*/ 2147483647 w 21600"/>
              <a:gd name="T1" fmla="*/ 0 h 21982"/>
              <a:gd name="T2" fmla="*/ 2147483647 w 21600"/>
              <a:gd name="T3" fmla="*/ 2147483647 h 21982"/>
              <a:gd name="T4" fmla="*/ 0 w 21600"/>
              <a:gd name="T5" fmla="*/ 2147483647 h 21982"/>
              <a:gd name="T6" fmla="*/ 0 60000 65536"/>
              <a:gd name="T7" fmla="*/ 0 60000 65536"/>
              <a:gd name="T8" fmla="*/ 0 60000 65536"/>
              <a:gd name="T9" fmla="*/ 0 w 21600"/>
              <a:gd name="T10" fmla="*/ 0 h 21982"/>
              <a:gd name="T11" fmla="*/ 21600 w 21600"/>
              <a:gd name="T12" fmla="*/ 21982 h 219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982" fill="none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1798"/>
                  <a:pt x="12789" y="21220"/>
                  <a:pt x="1447" y="21982"/>
                </a:cubicBezTo>
              </a:path>
              <a:path w="21600" h="21982" stroke="0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1798"/>
                  <a:pt x="12789" y="21220"/>
                  <a:pt x="1447" y="21982"/>
                </a:cubicBezTo>
                <a:lnTo>
                  <a:pt x="0" y="431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86" name="Arc 17"/>
          <p:cNvSpPr>
            <a:spLocks/>
          </p:cNvSpPr>
          <p:nvPr/>
        </p:nvSpPr>
        <p:spPr bwMode="auto">
          <a:xfrm>
            <a:off x="4800600" y="1911350"/>
            <a:ext cx="990600" cy="450850"/>
          </a:xfrm>
          <a:custGeom>
            <a:avLst/>
            <a:gdLst>
              <a:gd name="T0" fmla="*/ 2147483647 w 21194"/>
              <a:gd name="T1" fmla="*/ 0 h 21597"/>
              <a:gd name="T2" fmla="*/ 2147483647 w 21194"/>
              <a:gd name="T3" fmla="*/ 2147483647 h 21597"/>
              <a:gd name="T4" fmla="*/ 0 w 21194"/>
              <a:gd name="T5" fmla="*/ 2147483647 h 21597"/>
              <a:gd name="T6" fmla="*/ 0 60000 65536"/>
              <a:gd name="T7" fmla="*/ 0 60000 65536"/>
              <a:gd name="T8" fmla="*/ 0 60000 65536"/>
              <a:gd name="T9" fmla="*/ 0 w 21194"/>
              <a:gd name="T10" fmla="*/ 0 h 21597"/>
              <a:gd name="T11" fmla="*/ 21194 w 21194"/>
              <a:gd name="T12" fmla="*/ 21597 h 2159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4" h="21597" fill="none" extrusionOk="0">
                <a:moveTo>
                  <a:pt x="346" y="-1"/>
                </a:moveTo>
                <a:cubicBezTo>
                  <a:pt x="10537" y="163"/>
                  <a:pt x="19228" y="7429"/>
                  <a:pt x="21194" y="17430"/>
                </a:cubicBezTo>
              </a:path>
              <a:path w="21194" h="21597" stroke="0" extrusionOk="0">
                <a:moveTo>
                  <a:pt x="346" y="-1"/>
                </a:moveTo>
                <a:cubicBezTo>
                  <a:pt x="10537" y="163"/>
                  <a:pt x="19228" y="7429"/>
                  <a:pt x="21194" y="17430"/>
                </a:cubicBezTo>
                <a:lnTo>
                  <a:pt x="0" y="21597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44787" name="Picture 18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24384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4788" name="Text Box 19"/>
          <p:cNvSpPr txBox="1">
            <a:spLocks noChangeArrowheads="1"/>
          </p:cNvSpPr>
          <p:nvPr/>
        </p:nvSpPr>
        <p:spPr bwMode="auto">
          <a:xfrm>
            <a:off x="3581400" y="4419600"/>
            <a:ext cx="1219200" cy="6096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東部學校</a:t>
            </a:r>
          </a:p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的發展</a:t>
            </a:r>
          </a:p>
        </p:txBody>
      </p:sp>
      <p:sp>
        <p:nvSpPr>
          <p:cNvPr id="544789" name="Arc 20"/>
          <p:cNvSpPr>
            <a:spLocks/>
          </p:cNvSpPr>
          <p:nvPr/>
        </p:nvSpPr>
        <p:spPr bwMode="auto">
          <a:xfrm>
            <a:off x="2743200" y="3430588"/>
            <a:ext cx="795338" cy="1217612"/>
          </a:xfrm>
          <a:custGeom>
            <a:avLst/>
            <a:gdLst>
              <a:gd name="T0" fmla="*/ 2147483647 w 22542"/>
              <a:gd name="T1" fmla="*/ 2147483647 h 43200"/>
              <a:gd name="T2" fmla="*/ 2147483647 w 22542"/>
              <a:gd name="T3" fmla="*/ 213320077 h 43200"/>
              <a:gd name="T4" fmla="*/ 2147483647 w 22542"/>
              <a:gd name="T5" fmla="*/ 2147483647 h 43200"/>
              <a:gd name="T6" fmla="*/ 0 60000 65536"/>
              <a:gd name="T7" fmla="*/ 0 60000 65536"/>
              <a:gd name="T8" fmla="*/ 0 60000 65536"/>
              <a:gd name="T9" fmla="*/ 0 w 22542"/>
              <a:gd name="T10" fmla="*/ 0 h 43200"/>
              <a:gd name="T11" fmla="*/ 22542 w 22542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42" h="43200" fill="none" extrusionOk="0">
                <a:moveTo>
                  <a:pt x="22542" y="43179"/>
                </a:moveTo>
                <a:cubicBezTo>
                  <a:pt x="22228" y="43193"/>
                  <a:pt x="219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44" y="-1"/>
                  <a:pt x="22088" y="4"/>
                  <a:pt x="22331" y="12"/>
                </a:cubicBezTo>
              </a:path>
              <a:path w="22542" h="43200" stroke="0" extrusionOk="0">
                <a:moveTo>
                  <a:pt x="22542" y="43179"/>
                </a:moveTo>
                <a:cubicBezTo>
                  <a:pt x="22228" y="43193"/>
                  <a:pt x="219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44" y="-1"/>
                  <a:pt x="22088" y="4"/>
                  <a:pt x="22331" y="12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90" name="Arc 21"/>
          <p:cNvSpPr>
            <a:spLocks/>
          </p:cNvSpPr>
          <p:nvPr/>
        </p:nvSpPr>
        <p:spPr bwMode="auto">
          <a:xfrm>
            <a:off x="4876800" y="3429000"/>
            <a:ext cx="762000" cy="1219200"/>
          </a:xfrm>
          <a:custGeom>
            <a:avLst/>
            <a:gdLst>
              <a:gd name="T0" fmla="*/ 2147483647 w 21600"/>
              <a:gd name="T1" fmla="*/ 0 h 43145"/>
              <a:gd name="T2" fmla="*/ 2147483647 w 21600"/>
              <a:gd name="T3" fmla="*/ 2147483647 h 43145"/>
              <a:gd name="T4" fmla="*/ 0 w 21600"/>
              <a:gd name="T5" fmla="*/ 2147483647 h 43145"/>
              <a:gd name="T6" fmla="*/ 0 60000 65536"/>
              <a:gd name="T7" fmla="*/ 0 60000 65536"/>
              <a:gd name="T8" fmla="*/ 0 60000 65536"/>
              <a:gd name="T9" fmla="*/ 0 w 21600"/>
              <a:gd name="T10" fmla="*/ 0 h 43145"/>
              <a:gd name="T11" fmla="*/ 21600 w 21600"/>
              <a:gd name="T12" fmla="*/ 43145 h 431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45" fill="none" extrusionOk="0">
                <a:moveTo>
                  <a:pt x="609" y="-1"/>
                </a:moveTo>
                <a:cubicBezTo>
                  <a:pt x="12296" y="329"/>
                  <a:pt x="21600" y="9898"/>
                  <a:pt x="21600" y="21591"/>
                </a:cubicBezTo>
                <a:cubicBezTo>
                  <a:pt x="21600" y="32974"/>
                  <a:pt x="12765" y="42404"/>
                  <a:pt x="1406" y="43145"/>
                </a:cubicBezTo>
              </a:path>
              <a:path w="21600" h="43145" stroke="0" extrusionOk="0">
                <a:moveTo>
                  <a:pt x="609" y="-1"/>
                </a:moveTo>
                <a:cubicBezTo>
                  <a:pt x="12296" y="329"/>
                  <a:pt x="21600" y="9898"/>
                  <a:pt x="21600" y="21591"/>
                </a:cubicBezTo>
                <a:cubicBezTo>
                  <a:pt x="21600" y="32974"/>
                  <a:pt x="12765" y="42404"/>
                  <a:pt x="1406" y="43145"/>
                </a:cubicBezTo>
                <a:lnTo>
                  <a:pt x="0" y="21591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91" name="Text Box 22"/>
          <p:cNvSpPr txBox="1">
            <a:spLocks noChangeArrowheads="1"/>
          </p:cNvSpPr>
          <p:nvPr/>
        </p:nvSpPr>
        <p:spPr bwMode="auto">
          <a:xfrm>
            <a:off x="5257800" y="5181600"/>
            <a:ext cx="1143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從事研究</a:t>
            </a:r>
          </a:p>
        </p:txBody>
      </p:sp>
      <p:sp>
        <p:nvSpPr>
          <p:cNvPr id="544792" name="Text Box 23"/>
          <p:cNvSpPr txBox="1">
            <a:spLocks noChangeArrowheads="1"/>
          </p:cNvSpPr>
          <p:nvPr/>
        </p:nvSpPr>
        <p:spPr bwMode="auto">
          <a:xfrm>
            <a:off x="6629400" y="3352800"/>
            <a:ext cx="1219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北部學校</a:t>
            </a:r>
          </a:p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的發展</a:t>
            </a:r>
          </a:p>
        </p:txBody>
      </p:sp>
      <p:sp>
        <p:nvSpPr>
          <p:cNvPr id="544793" name="Arc 24"/>
          <p:cNvSpPr>
            <a:spLocks/>
          </p:cNvSpPr>
          <p:nvPr/>
        </p:nvSpPr>
        <p:spPr bwMode="auto">
          <a:xfrm>
            <a:off x="2819400" y="4724400"/>
            <a:ext cx="733425" cy="647700"/>
          </a:xfrm>
          <a:custGeom>
            <a:avLst/>
            <a:gdLst>
              <a:gd name="T0" fmla="*/ 0 w 20789"/>
              <a:gd name="T1" fmla="*/ 2147483647 h 21600"/>
              <a:gd name="T2" fmla="*/ 2147483647 w 20789"/>
              <a:gd name="T3" fmla="*/ 291060322 h 21600"/>
              <a:gd name="T4" fmla="*/ 2147483647 w 20789"/>
              <a:gd name="T5" fmla="*/ 2147483647 h 21600"/>
              <a:gd name="T6" fmla="*/ 0 60000 65536"/>
              <a:gd name="T7" fmla="*/ 0 60000 65536"/>
              <a:gd name="T8" fmla="*/ 0 60000 65536"/>
              <a:gd name="T9" fmla="*/ 0 w 20789"/>
              <a:gd name="T10" fmla="*/ 0 h 21600"/>
              <a:gd name="T11" fmla="*/ 20789 w 2078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9" h="21600" fill="none" extrusionOk="0">
                <a:moveTo>
                  <a:pt x="-1" y="13583"/>
                </a:moveTo>
                <a:cubicBezTo>
                  <a:pt x="3278" y="5380"/>
                  <a:pt x="11222" y="-1"/>
                  <a:pt x="20057" y="0"/>
                </a:cubicBezTo>
                <a:cubicBezTo>
                  <a:pt x="20301" y="0"/>
                  <a:pt x="20545" y="4"/>
                  <a:pt x="20788" y="12"/>
                </a:cubicBezTo>
              </a:path>
              <a:path w="20789" h="21600" stroke="0" extrusionOk="0">
                <a:moveTo>
                  <a:pt x="-1" y="13583"/>
                </a:moveTo>
                <a:cubicBezTo>
                  <a:pt x="3278" y="5380"/>
                  <a:pt x="11222" y="-1"/>
                  <a:pt x="20057" y="0"/>
                </a:cubicBezTo>
                <a:cubicBezTo>
                  <a:pt x="20301" y="0"/>
                  <a:pt x="20545" y="4"/>
                  <a:pt x="20788" y="12"/>
                </a:cubicBezTo>
                <a:lnTo>
                  <a:pt x="20057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94" name="Arc 25"/>
          <p:cNvSpPr>
            <a:spLocks/>
          </p:cNvSpPr>
          <p:nvPr/>
        </p:nvSpPr>
        <p:spPr bwMode="auto">
          <a:xfrm>
            <a:off x="2819400" y="5486400"/>
            <a:ext cx="838200" cy="381000"/>
          </a:xfrm>
          <a:custGeom>
            <a:avLst/>
            <a:gdLst>
              <a:gd name="T0" fmla="*/ 2147483647 w 21529"/>
              <a:gd name="T1" fmla="*/ 2147483647 h 21596"/>
              <a:gd name="T2" fmla="*/ 0 w 21529"/>
              <a:gd name="T3" fmla="*/ 2147483647 h 21596"/>
              <a:gd name="T4" fmla="*/ 2147483647 w 21529"/>
              <a:gd name="T5" fmla="*/ 0 h 21596"/>
              <a:gd name="T6" fmla="*/ 0 60000 65536"/>
              <a:gd name="T7" fmla="*/ 0 60000 65536"/>
              <a:gd name="T8" fmla="*/ 0 60000 65536"/>
              <a:gd name="T9" fmla="*/ 0 w 21529"/>
              <a:gd name="T10" fmla="*/ 0 h 21596"/>
              <a:gd name="T11" fmla="*/ 21529 w 21529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29" h="21596" fill="none" extrusionOk="0">
                <a:moveTo>
                  <a:pt x="21118" y="21596"/>
                </a:moveTo>
                <a:cubicBezTo>
                  <a:pt x="10025" y="21385"/>
                  <a:pt x="895" y="12804"/>
                  <a:pt x="-1" y="1745"/>
                </a:cubicBezTo>
              </a:path>
              <a:path w="21529" h="21596" stroke="0" extrusionOk="0">
                <a:moveTo>
                  <a:pt x="21118" y="21596"/>
                </a:moveTo>
                <a:cubicBezTo>
                  <a:pt x="10025" y="21385"/>
                  <a:pt x="895" y="12804"/>
                  <a:pt x="-1" y="1745"/>
                </a:cubicBezTo>
                <a:lnTo>
                  <a:pt x="21529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95" name="Arc 26"/>
          <p:cNvSpPr>
            <a:spLocks/>
          </p:cNvSpPr>
          <p:nvPr/>
        </p:nvSpPr>
        <p:spPr bwMode="auto">
          <a:xfrm>
            <a:off x="4648200" y="5486400"/>
            <a:ext cx="990600" cy="381000"/>
          </a:xfrm>
          <a:custGeom>
            <a:avLst/>
            <a:gdLst>
              <a:gd name="T0" fmla="*/ 2147483647 w 21485"/>
              <a:gd name="T1" fmla="*/ 2147483647 h 21600"/>
              <a:gd name="T2" fmla="*/ 0 w 21485"/>
              <a:gd name="T3" fmla="*/ 2147483647 h 21600"/>
              <a:gd name="T4" fmla="*/ 1043948260 w 21485"/>
              <a:gd name="T5" fmla="*/ 0 h 21600"/>
              <a:gd name="T6" fmla="*/ 0 60000 65536"/>
              <a:gd name="T7" fmla="*/ 0 60000 65536"/>
              <a:gd name="T8" fmla="*/ 0 60000 65536"/>
              <a:gd name="T9" fmla="*/ 0 w 21485"/>
              <a:gd name="T10" fmla="*/ 0 h 21600"/>
              <a:gd name="T11" fmla="*/ 21485 w 2148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85" h="21600" fill="none" extrusionOk="0">
                <a:moveTo>
                  <a:pt x="21484" y="2276"/>
                </a:moveTo>
                <a:cubicBezTo>
                  <a:pt x="20320" y="13263"/>
                  <a:pt x="11052" y="21599"/>
                  <a:pt x="5" y="21600"/>
                </a:cubicBezTo>
                <a:cubicBezTo>
                  <a:pt x="3" y="21600"/>
                  <a:pt x="1" y="21599"/>
                  <a:pt x="0" y="21599"/>
                </a:cubicBezTo>
              </a:path>
              <a:path w="21485" h="21600" stroke="0" extrusionOk="0">
                <a:moveTo>
                  <a:pt x="21484" y="2276"/>
                </a:moveTo>
                <a:cubicBezTo>
                  <a:pt x="20320" y="13263"/>
                  <a:pt x="11052" y="21599"/>
                  <a:pt x="5" y="21600"/>
                </a:cubicBezTo>
                <a:cubicBezTo>
                  <a:pt x="3" y="21600"/>
                  <a:pt x="1" y="21599"/>
                  <a:pt x="0" y="21599"/>
                </a:cubicBezTo>
                <a:lnTo>
                  <a:pt x="5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96" name="Arc 27"/>
          <p:cNvSpPr>
            <a:spLocks/>
          </p:cNvSpPr>
          <p:nvPr/>
        </p:nvSpPr>
        <p:spPr bwMode="auto">
          <a:xfrm>
            <a:off x="4800600" y="4802188"/>
            <a:ext cx="796925" cy="457200"/>
          </a:xfrm>
          <a:custGeom>
            <a:avLst/>
            <a:gdLst>
              <a:gd name="T0" fmla="*/ 2147483647 w 20482"/>
              <a:gd name="T1" fmla="*/ 0 h 21596"/>
              <a:gd name="T2" fmla="*/ 2147483647 w 20482"/>
              <a:gd name="T3" fmla="*/ 2147483647 h 21596"/>
              <a:gd name="T4" fmla="*/ 0 w 20482"/>
              <a:gd name="T5" fmla="*/ 2147483647 h 21596"/>
              <a:gd name="T6" fmla="*/ 0 60000 65536"/>
              <a:gd name="T7" fmla="*/ 0 60000 65536"/>
              <a:gd name="T8" fmla="*/ 0 60000 65536"/>
              <a:gd name="T9" fmla="*/ 0 w 20482"/>
              <a:gd name="T10" fmla="*/ 0 h 21596"/>
              <a:gd name="T11" fmla="*/ 20482 w 20482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82" h="21596" fill="none" extrusionOk="0">
                <a:moveTo>
                  <a:pt x="415" y="0"/>
                </a:moveTo>
                <a:cubicBezTo>
                  <a:pt x="9548" y="175"/>
                  <a:pt x="17582" y="6076"/>
                  <a:pt x="20482" y="14737"/>
                </a:cubicBezTo>
              </a:path>
              <a:path w="20482" h="21596" stroke="0" extrusionOk="0">
                <a:moveTo>
                  <a:pt x="415" y="0"/>
                </a:moveTo>
                <a:cubicBezTo>
                  <a:pt x="9548" y="175"/>
                  <a:pt x="17582" y="6076"/>
                  <a:pt x="20482" y="14737"/>
                </a:cubicBezTo>
                <a:lnTo>
                  <a:pt x="0" y="21596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44797" name="Picture 28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51054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4798" name="Arc 29"/>
          <p:cNvSpPr>
            <a:spLocks/>
          </p:cNvSpPr>
          <p:nvPr/>
        </p:nvSpPr>
        <p:spPr bwMode="auto">
          <a:xfrm rot="10800000" flipH="1">
            <a:off x="6172200" y="2667000"/>
            <a:ext cx="1174750" cy="669925"/>
          </a:xfrm>
          <a:custGeom>
            <a:avLst/>
            <a:gdLst>
              <a:gd name="T0" fmla="*/ 2147483647 w 21558"/>
              <a:gd name="T1" fmla="*/ 2147483647 h 9482"/>
              <a:gd name="T2" fmla="*/ 2147483647 w 21558"/>
              <a:gd name="T3" fmla="*/ 2147483647 h 9482"/>
              <a:gd name="T4" fmla="*/ 0 w 21558"/>
              <a:gd name="T5" fmla="*/ 0 h 9482"/>
              <a:gd name="T6" fmla="*/ 0 60000 65536"/>
              <a:gd name="T7" fmla="*/ 0 60000 65536"/>
              <a:gd name="T8" fmla="*/ 0 60000 65536"/>
              <a:gd name="T9" fmla="*/ 0 w 21558"/>
              <a:gd name="T10" fmla="*/ 0 h 9482"/>
              <a:gd name="T11" fmla="*/ 21558 w 21558"/>
              <a:gd name="T12" fmla="*/ 9482 h 94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58" h="9482" fill="none" extrusionOk="0">
                <a:moveTo>
                  <a:pt x="21557" y="1349"/>
                </a:moveTo>
                <a:cubicBezTo>
                  <a:pt x="21380" y="4175"/>
                  <a:pt x="20650" y="6938"/>
                  <a:pt x="19407" y="9481"/>
                </a:cubicBezTo>
              </a:path>
              <a:path w="21558" h="9482" stroke="0" extrusionOk="0">
                <a:moveTo>
                  <a:pt x="21557" y="1349"/>
                </a:moveTo>
                <a:cubicBezTo>
                  <a:pt x="21380" y="4175"/>
                  <a:pt x="20650" y="6938"/>
                  <a:pt x="19407" y="9481"/>
                </a:cubicBezTo>
                <a:lnTo>
                  <a:pt x="0" y="0"/>
                </a:lnTo>
                <a:close/>
              </a:path>
            </a:pathLst>
          </a:custGeom>
          <a:noFill/>
          <a:ln w="57150">
            <a:solidFill>
              <a:srgbClr val="00FFFF"/>
            </a:solidFill>
            <a:prstDash val="sysDot"/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99" name="Text Box 30"/>
          <p:cNvSpPr txBox="1">
            <a:spLocks noChangeArrowheads="1"/>
          </p:cNvSpPr>
          <p:nvPr/>
        </p:nvSpPr>
        <p:spPr bwMode="auto">
          <a:xfrm>
            <a:off x="4876800" y="35814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0" name="Text Box 31"/>
          <p:cNvSpPr txBox="1">
            <a:spLocks noChangeArrowheads="1"/>
          </p:cNvSpPr>
          <p:nvPr/>
        </p:nvSpPr>
        <p:spPr bwMode="auto">
          <a:xfrm>
            <a:off x="5791200" y="55626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1" name="Text Box 32"/>
          <p:cNvSpPr txBox="1">
            <a:spLocks noChangeArrowheads="1"/>
          </p:cNvSpPr>
          <p:nvPr/>
        </p:nvSpPr>
        <p:spPr bwMode="auto">
          <a:xfrm>
            <a:off x="3429000" y="56388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2" name="Text Box 33"/>
          <p:cNvSpPr txBox="1">
            <a:spLocks noChangeArrowheads="1"/>
          </p:cNvSpPr>
          <p:nvPr/>
        </p:nvSpPr>
        <p:spPr bwMode="auto">
          <a:xfrm>
            <a:off x="4876800" y="48768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3" name="Text Box 34"/>
          <p:cNvSpPr txBox="1">
            <a:spLocks noChangeArrowheads="1"/>
          </p:cNvSpPr>
          <p:nvPr/>
        </p:nvSpPr>
        <p:spPr bwMode="auto">
          <a:xfrm>
            <a:off x="2971800" y="49530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4" name="Text Box 35"/>
          <p:cNvSpPr txBox="1">
            <a:spLocks noChangeArrowheads="1"/>
          </p:cNvSpPr>
          <p:nvPr/>
        </p:nvSpPr>
        <p:spPr bwMode="auto">
          <a:xfrm>
            <a:off x="2057400" y="47244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5" name="Text Box 36"/>
          <p:cNvSpPr txBox="1">
            <a:spLocks noChangeArrowheads="1"/>
          </p:cNvSpPr>
          <p:nvPr/>
        </p:nvSpPr>
        <p:spPr bwMode="auto">
          <a:xfrm>
            <a:off x="6858000" y="26670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6" name="Text Box 37"/>
          <p:cNvSpPr txBox="1">
            <a:spLocks noChangeArrowheads="1"/>
          </p:cNvSpPr>
          <p:nvPr/>
        </p:nvSpPr>
        <p:spPr bwMode="auto">
          <a:xfrm>
            <a:off x="7543800" y="41148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7" name="Arc 38"/>
          <p:cNvSpPr>
            <a:spLocks/>
          </p:cNvSpPr>
          <p:nvPr/>
        </p:nvSpPr>
        <p:spPr bwMode="auto">
          <a:xfrm>
            <a:off x="2622550" y="5257800"/>
            <a:ext cx="731838" cy="685800"/>
          </a:xfrm>
          <a:custGeom>
            <a:avLst/>
            <a:gdLst>
              <a:gd name="T0" fmla="*/ 2147483647 w 18792"/>
              <a:gd name="T1" fmla="*/ 2147483647 h 21596"/>
              <a:gd name="T2" fmla="*/ 0 w 18792"/>
              <a:gd name="T3" fmla="*/ 2147483647 h 21596"/>
              <a:gd name="T4" fmla="*/ 2147483647 w 18792"/>
              <a:gd name="T5" fmla="*/ 0 h 21596"/>
              <a:gd name="T6" fmla="*/ 0 60000 65536"/>
              <a:gd name="T7" fmla="*/ 0 60000 65536"/>
              <a:gd name="T8" fmla="*/ 0 60000 65536"/>
              <a:gd name="T9" fmla="*/ 0 w 18792"/>
              <a:gd name="T10" fmla="*/ 0 h 21596"/>
              <a:gd name="T11" fmla="*/ 18792 w 18792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92" h="21596" fill="none" extrusionOk="0">
                <a:moveTo>
                  <a:pt x="18381" y="21596"/>
                </a:moveTo>
                <a:cubicBezTo>
                  <a:pt x="10751" y="21451"/>
                  <a:pt x="3763" y="17290"/>
                  <a:pt x="0" y="10650"/>
                </a:cubicBezTo>
              </a:path>
              <a:path w="18792" h="21596" stroke="0" extrusionOk="0">
                <a:moveTo>
                  <a:pt x="18381" y="21596"/>
                </a:moveTo>
                <a:cubicBezTo>
                  <a:pt x="10751" y="21451"/>
                  <a:pt x="3763" y="17290"/>
                  <a:pt x="0" y="10650"/>
                </a:cubicBezTo>
                <a:lnTo>
                  <a:pt x="18792" y="0"/>
                </a:lnTo>
                <a:close/>
              </a:path>
            </a:pathLst>
          </a:custGeom>
          <a:noFill/>
          <a:ln w="57150">
            <a:solidFill>
              <a:srgbClr val="00FFFF"/>
            </a:solidFill>
            <a:prstDash val="sysDot"/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808" name="Arc 39"/>
          <p:cNvSpPr>
            <a:spLocks/>
          </p:cNvSpPr>
          <p:nvPr/>
        </p:nvSpPr>
        <p:spPr bwMode="auto">
          <a:xfrm>
            <a:off x="4800600" y="5638800"/>
            <a:ext cx="990600" cy="457200"/>
          </a:xfrm>
          <a:custGeom>
            <a:avLst/>
            <a:gdLst>
              <a:gd name="T0" fmla="*/ 2147483647 w 21485"/>
              <a:gd name="T1" fmla="*/ 2147483647 h 21600"/>
              <a:gd name="T2" fmla="*/ 0 w 21485"/>
              <a:gd name="T3" fmla="*/ 2147483647 h 21600"/>
              <a:gd name="T4" fmla="*/ 1043948260 w 21485"/>
              <a:gd name="T5" fmla="*/ 0 h 21600"/>
              <a:gd name="T6" fmla="*/ 0 60000 65536"/>
              <a:gd name="T7" fmla="*/ 0 60000 65536"/>
              <a:gd name="T8" fmla="*/ 0 60000 65536"/>
              <a:gd name="T9" fmla="*/ 0 w 21485"/>
              <a:gd name="T10" fmla="*/ 0 h 21600"/>
              <a:gd name="T11" fmla="*/ 21485 w 2148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85" h="21600" fill="none" extrusionOk="0">
                <a:moveTo>
                  <a:pt x="21484" y="2276"/>
                </a:moveTo>
                <a:cubicBezTo>
                  <a:pt x="20320" y="13263"/>
                  <a:pt x="11052" y="21599"/>
                  <a:pt x="5" y="21600"/>
                </a:cubicBezTo>
                <a:cubicBezTo>
                  <a:pt x="3" y="21600"/>
                  <a:pt x="1" y="21599"/>
                  <a:pt x="0" y="21599"/>
                </a:cubicBezTo>
              </a:path>
              <a:path w="21485" h="21600" stroke="0" extrusionOk="0">
                <a:moveTo>
                  <a:pt x="21484" y="2276"/>
                </a:moveTo>
                <a:cubicBezTo>
                  <a:pt x="20320" y="13263"/>
                  <a:pt x="11052" y="21599"/>
                  <a:pt x="5" y="21600"/>
                </a:cubicBezTo>
                <a:cubicBezTo>
                  <a:pt x="3" y="21600"/>
                  <a:pt x="1" y="21599"/>
                  <a:pt x="0" y="21599"/>
                </a:cubicBezTo>
                <a:lnTo>
                  <a:pt x="5" y="0"/>
                </a:lnTo>
                <a:close/>
              </a:path>
            </a:pathLst>
          </a:custGeom>
          <a:noFill/>
          <a:ln w="57150">
            <a:solidFill>
              <a:srgbClr val="00FFFF"/>
            </a:solidFill>
            <a:prstDash val="sysDot"/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809" name="Text Box 40"/>
          <p:cNvSpPr txBox="1">
            <a:spLocks noChangeArrowheads="1"/>
          </p:cNvSpPr>
          <p:nvPr/>
        </p:nvSpPr>
        <p:spPr bwMode="auto">
          <a:xfrm>
            <a:off x="3276600" y="60198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10" name="Text Box 41"/>
          <p:cNvSpPr txBox="1">
            <a:spLocks noChangeArrowheads="1"/>
          </p:cNvSpPr>
          <p:nvPr/>
        </p:nvSpPr>
        <p:spPr bwMode="auto">
          <a:xfrm>
            <a:off x="5257800" y="54864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44811" name="Picture 42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36576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3A437A-6367-42D3-830E-D5B2E3121726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05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3600" smtClean="0"/>
              <a:t>  </a:t>
            </a:r>
            <a:r>
              <a:rPr lang="zh-TW" altLang="en-US" sz="3600" smtClean="0"/>
              <a:t>太太的「定居花蓮」系統思考圖</a:t>
            </a:r>
            <a:r>
              <a:rPr lang="en-US" altLang="zh-TW" sz="3600" smtClean="0"/>
              <a:t>(</a:t>
            </a:r>
            <a:r>
              <a:rPr lang="zh-TW" altLang="en-US" sz="3600" smtClean="0"/>
              <a:t>先生</a:t>
            </a:r>
            <a:r>
              <a:rPr lang="en-US" altLang="zh-TW" sz="3600" smtClean="0"/>
              <a:t>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38200" y="1676400"/>
            <a:ext cx="7010400" cy="4038600"/>
            <a:chOff x="528" y="1056"/>
            <a:chExt cx="4416" cy="2544"/>
          </a:xfrm>
        </p:grpSpPr>
        <p:sp>
          <p:nvSpPr>
            <p:cNvPr id="545797" name="Text Box 4"/>
            <p:cNvSpPr txBox="1">
              <a:spLocks noChangeArrowheads="1"/>
            </p:cNvSpPr>
            <p:nvPr/>
          </p:nvSpPr>
          <p:spPr bwMode="auto">
            <a:xfrm>
              <a:off x="2448" y="3264"/>
              <a:ext cx="144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5798" name="Text Box 5"/>
            <p:cNvSpPr txBox="1">
              <a:spLocks noChangeArrowheads="1"/>
            </p:cNvSpPr>
            <p:nvPr/>
          </p:nvSpPr>
          <p:spPr bwMode="auto">
            <a:xfrm>
              <a:off x="2448" y="2352"/>
              <a:ext cx="110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5799" name="Text Box 6"/>
            <p:cNvSpPr txBox="1">
              <a:spLocks noChangeArrowheads="1"/>
            </p:cNvSpPr>
            <p:nvPr/>
          </p:nvSpPr>
          <p:spPr bwMode="auto">
            <a:xfrm>
              <a:off x="3456" y="1824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5800" name="Text Box 7"/>
            <p:cNvSpPr txBox="1">
              <a:spLocks noChangeArrowheads="1"/>
            </p:cNvSpPr>
            <p:nvPr/>
          </p:nvSpPr>
          <p:spPr bwMode="auto">
            <a:xfrm>
              <a:off x="4608" y="2400"/>
              <a:ext cx="144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pic>
          <p:nvPicPr>
            <p:cNvPr id="545801" name="Picture 8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216" y="2928"/>
              <a:ext cx="33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5802" name="Text Box 9"/>
            <p:cNvSpPr txBox="1">
              <a:spLocks noChangeArrowheads="1"/>
            </p:cNvSpPr>
            <p:nvPr/>
          </p:nvSpPr>
          <p:spPr bwMode="auto">
            <a:xfrm>
              <a:off x="2640" y="1632"/>
              <a:ext cx="76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收入安穩</a:t>
              </a:r>
            </a:p>
          </p:txBody>
        </p:sp>
        <p:sp>
          <p:nvSpPr>
            <p:cNvPr id="545803" name="Text Box 10"/>
            <p:cNvSpPr txBox="1">
              <a:spLocks noChangeArrowheads="1"/>
            </p:cNvSpPr>
            <p:nvPr/>
          </p:nvSpPr>
          <p:spPr bwMode="auto">
            <a:xfrm>
              <a:off x="2688" y="2544"/>
              <a:ext cx="115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留在花蓮的意願</a:t>
              </a:r>
            </a:p>
          </p:txBody>
        </p:sp>
        <p:sp>
          <p:nvSpPr>
            <p:cNvPr id="545804" name="Text Box 11"/>
            <p:cNvSpPr txBox="1">
              <a:spLocks noChangeArrowheads="1"/>
            </p:cNvSpPr>
            <p:nvPr/>
          </p:nvSpPr>
          <p:spPr bwMode="auto">
            <a:xfrm>
              <a:off x="3696" y="2064"/>
              <a:ext cx="124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事業上求發展</a:t>
              </a:r>
            </a:p>
          </p:txBody>
        </p:sp>
        <p:sp>
          <p:nvSpPr>
            <p:cNvPr id="545805" name="Arc 12"/>
            <p:cNvSpPr>
              <a:spLocks/>
            </p:cNvSpPr>
            <p:nvPr/>
          </p:nvSpPr>
          <p:spPr bwMode="auto">
            <a:xfrm>
              <a:off x="2112" y="1728"/>
              <a:ext cx="501" cy="816"/>
            </a:xfrm>
            <a:custGeom>
              <a:avLst/>
              <a:gdLst>
                <a:gd name="T0" fmla="*/ 0 w 22542"/>
                <a:gd name="T1" fmla="*/ 0 h 43174"/>
                <a:gd name="T2" fmla="*/ 0 w 22542"/>
                <a:gd name="T3" fmla="*/ 0 h 43174"/>
                <a:gd name="T4" fmla="*/ 0 w 22542"/>
                <a:gd name="T5" fmla="*/ 0 h 43174"/>
                <a:gd name="T6" fmla="*/ 0 60000 65536"/>
                <a:gd name="T7" fmla="*/ 0 60000 65536"/>
                <a:gd name="T8" fmla="*/ 0 60000 65536"/>
                <a:gd name="T9" fmla="*/ 0 w 22542"/>
                <a:gd name="T10" fmla="*/ 0 h 43174"/>
                <a:gd name="T11" fmla="*/ 22542 w 22542"/>
                <a:gd name="T12" fmla="*/ 43174 h 431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42" h="43174" fill="none" extrusionOk="0">
                  <a:moveTo>
                    <a:pt x="22542" y="43153"/>
                  </a:moveTo>
                  <a:cubicBezTo>
                    <a:pt x="22228" y="43167"/>
                    <a:pt x="21914" y="43173"/>
                    <a:pt x="21600" y="43174"/>
                  </a:cubicBezTo>
                  <a:cubicBezTo>
                    <a:pt x="9670" y="43174"/>
                    <a:pt x="0" y="33503"/>
                    <a:pt x="0" y="21574"/>
                  </a:cubicBezTo>
                  <a:cubicBezTo>
                    <a:pt x="-1" y="10059"/>
                    <a:pt x="9031" y="569"/>
                    <a:pt x="20532" y="0"/>
                  </a:cubicBezTo>
                </a:path>
                <a:path w="22542" h="43174" stroke="0" extrusionOk="0">
                  <a:moveTo>
                    <a:pt x="22542" y="43153"/>
                  </a:moveTo>
                  <a:cubicBezTo>
                    <a:pt x="22228" y="43167"/>
                    <a:pt x="21914" y="43173"/>
                    <a:pt x="21600" y="43174"/>
                  </a:cubicBezTo>
                  <a:cubicBezTo>
                    <a:pt x="9670" y="43174"/>
                    <a:pt x="0" y="33503"/>
                    <a:pt x="0" y="21574"/>
                  </a:cubicBezTo>
                  <a:cubicBezTo>
                    <a:pt x="-1" y="10059"/>
                    <a:pt x="9031" y="569"/>
                    <a:pt x="20532" y="0"/>
                  </a:cubicBezTo>
                  <a:lnTo>
                    <a:pt x="21600" y="21574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5806" name="Arc 13"/>
            <p:cNvSpPr>
              <a:spLocks/>
            </p:cNvSpPr>
            <p:nvPr/>
          </p:nvSpPr>
          <p:spPr bwMode="auto">
            <a:xfrm>
              <a:off x="3888" y="2304"/>
              <a:ext cx="690" cy="337"/>
            </a:xfrm>
            <a:custGeom>
              <a:avLst/>
              <a:gdLst>
                <a:gd name="T0" fmla="*/ 0 w 21600"/>
                <a:gd name="T1" fmla="*/ 0 h 21982"/>
                <a:gd name="T2" fmla="*/ 0 w 21600"/>
                <a:gd name="T3" fmla="*/ 0 h 21982"/>
                <a:gd name="T4" fmla="*/ 0 w 21600"/>
                <a:gd name="T5" fmla="*/ 0 h 21982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982"/>
                <a:gd name="T11" fmla="*/ 21600 w 21600"/>
                <a:gd name="T12" fmla="*/ 21982 h 219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982" fill="none" extrusionOk="0">
                  <a:moveTo>
                    <a:pt x="21595" y="0"/>
                  </a:moveTo>
                  <a:cubicBezTo>
                    <a:pt x="21598" y="143"/>
                    <a:pt x="21600" y="287"/>
                    <a:pt x="21600" y="431"/>
                  </a:cubicBezTo>
                  <a:cubicBezTo>
                    <a:pt x="21600" y="11798"/>
                    <a:pt x="12789" y="21220"/>
                    <a:pt x="1447" y="21982"/>
                  </a:cubicBezTo>
                </a:path>
                <a:path w="21600" h="21982" stroke="0" extrusionOk="0">
                  <a:moveTo>
                    <a:pt x="21595" y="0"/>
                  </a:moveTo>
                  <a:cubicBezTo>
                    <a:pt x="21598" y="143"/>
                    <a:pt x="21600" y="287"/>
                    <a:pt x="21600" y="431"/>
                  </a:cubicBezTo>
                  <a:cubicBezTo>
                    <a:pt x="21600" y="11798"/>
                    <a:pt x="12789" y="21220"/>
                    <a:pt x="1447" y="21982"/>
                  </a:cubicBezTo>
                  <a:lnTo>
                    <a:pt x="0" y="43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5807" name="Arc 14"/>
            <p:cNvSpPr>
              <a:spLocks/>
            </p:cNvSpPr>
            <p:nvPr/>
          </p:nvSpPr>
          <p:spPr bwMode="auto">
            <a:xfrm>
              <a:off x="3504" y="1728"/>
              <a:ext cx="1056" cy="336"/>
            </a:xfrm>
            <a:custGeom>
              <a:avLst/>
              <a:gdLst>
                <a:gd name="T0" fmla="*/ 0 w 21194"/>
                <a:gd name="T1" fmla="*/ 0 h 21597"/>
                <a:gd name="T2" fmla="*/ 0 w 21194"/>
                <a:gd name="T3" fmla="*/ 0 h 21597"/>
                <a:gd name="T4" fmla="*/ 0 w 21194"/>
                <a:gd name="T5" fmla="*/ 0 h 21597"/>
                <a:gd name="T6" fmla="*/ 0 60000 65536"/>
                <a:gd name="T7" fmla="*/ 0 60000 65536"/>
                <a:gd name="T8" fmla="*/ 0 60000 65536"/>
                <a:gd name="T9" fmla="*/ 0 w 21194"/>
                <a:gd name="T10" fmla="*/ 0 h 21597"/>
                <a:gd name="T11" fmla="*/ 21194 w 21194"/>
                <a:gd name="T12" fmla="*/ 21597 h 215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4" h="21597" fill="none" extrusionOk="0">
                  <a:moveTo>
                    <a:pt x="346" y="-1"/>
                  </a:moveTo>
                  <a:cubicBezTo>
                    <a:pt x="10537" y="163"/>
                    <a:pt x="19228" y="7429"/>
                    <a:pt x="21194" y="17430"/>
                  </a:cubicBezTo>
                </a:path>
                <a:path w="21194" h="21597" stroke="0" extrusionOk="0">
                  <a:moveTo>
                    <a:pt x="346" y="-1"/>
                  </a:moveTo>
                  <a:cubicBezTo>
                    <a:pt x="10537" y="163"/>
                    <a:pt x="19228" y="7429"/>
                    <a:pt x="21194" y="17430"/>
                  </a:cubicBezTo>
                  <a:lnTo>
                    <a:pt x="0" y="21597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pic>
          <p:nvPicPr>
            <p:cNvPr id="545808" name="Picture 15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24" y="2016"/>
              <a:ext cx="33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5809" name="Text Box 16"/>
            <p:cNvSpPr txBox="1">
              <a:spLocks noChangeArrowheads="1"/>
            </p:cNvSpPr>
            <p:nvPr/>
          </p:nvSpPr>
          <p:spPr bwMode="auto">
            <a:xfrm>
              <a:off x="2640" y="3360"/>
              <a:ext cx="1488" cy="240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就近照顧母親的心願</a:t>
              </a:r>
            </a:p>
          </p:txBody>
        </p:sp>
        <p:sp>
          <p:nvSpPr>
            <p:cNvPr id="545810" name="Arc 17"/>
            <p:cNvSpPr>
              <a:spLocks/>
            </p:cNvSpPr>
            <p:nvPr/>
          </p:nvSpPr>
          <p:spPr bwMode="auto">
            <a:xfrm>
              <a:off x="2112" y="2784"/>
              <a:ext cx="501" cy="671"/>
            </a:xfrm>
            <a:custGeom>
              <a:avLst/>
              <a:gdLst>
                <a:gd name="T0" fmla="*/ 0 w 22542"/>
                <a:gd name="T1" fmla="*/ 0 h 43200"/>
                <a:gd name="T2" fmla="*/ 0 w 22542"/>
                <a:gd name="T3" fmla="*/ 0 h 43200"/>
                <a:gd name="T4" fmla="*/ 0 w 22542"/>
                <a:gd name="T5" fmla="*/ 0 h 43200"/>
                <a:gd name="T6" fmla="*/ 0 60000 65536"/>
                <a:gd name="T7" fmla="*/ 0 60000 65536"/>
                <a:gd name="T8" fmla="*/ 0 60000 65536"/>
                <a:gd name="T9" fmla="*/ 0 w 22542"/>
                <a:gd name="T10" fmla="*/ 0 h 43200"/>
                <a:gd name="T11" fmla="*/ 22542 w 22542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42" h="43200" fill="none" extrusionOk="0">
                  <a:moveTo>
                    <a:pt x="22542" y="43179"/>
                  </a:moveTo>
                  <a:cubicBezTo>
                    <a:pt x="22228" y="43193"/>
                    <a:pt x="2191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44" y="-1"/>
                    <a:pt x="22088" y="4"/>
                    <a:pt x="22331" y="12"/>
                  </a:cubicBezTo>
                </a:path>
                <a:path w="22542" h="43200" stroke="0" extrusionOk="0">
                  <a:moveTo>
                    <a:pt x="22542" y="43179"/>
                  </a:moveTo>
                  <a:cubicBezTo>
                    <a:pt x="22228" y="43193"/>
                    <a:pt x="2191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44" y="-1"/>
                    <a:pt x="22088" y="4"/>
                    <a:pt x="22331" y="1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5811" name="Arc 18"/>
            <p:cNvSpPr>
              <a:spLocks/>
            </p:cNvSpPr>
            <p:nvPr/>
          </p:nvSpPr>
          <p:spPr bwMode="auto">
            <a:xfrm>
              <a:off x="3936" y="2688"/>
              <a:ext cx="672" cy="816"/>
            </a:xfrm>
            <a:custGeom>
              <a:avLst/>
              <a:gdLst>
                <a:gd name="T0" fmla="*/ 0 w 21600"/>
                <a:gd name="T1" fmla="*/ 0 h 42119"/>
                <a:gd name="T2" fmla="*/ 0 w 21600"/>
                <a:gd name="T3" fmla="*/ 0 h 42119"/>
                <a:gd name="T4" fmla="*/ 0 w 21600"/>
                <a:gd name="T5" fmla="*/ 0 h 42119"/>
                <a:gd name="T6" fmla="*/ 0 60000 65536"/>
                <a:gd name="T7" fmla="*/ 0 60000 65536"/>
                <a:gd name="T8" fmla="*/ 0 60000 65536"/>
                <a:gd name="T9" fmla="*/ 0 w 21600"/>
                <a:gd name="T10" fmla="*/ 0 h 42119"/>
                <a:gd name="T11" fmla="*/ 21600 w 21600"/>
                <a:gd name="T12" fmla="*/ 42119 h 421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2119" fill="none" extrusionOk="0">
                  <a:moveTo>
                    <a:pt x="609" y="-1"/>
                  </a:moveTo>
                  <a:cubicBezTo>
                    <a:pt x="12296" y="329"/>
                    <a:pt x="21600" y="9898"/>
                    <a:pt x="21600" y="21591"/>
                  </a:cubicBezTo>
                  <a:cubicBezTo>
                    <a:pt x="21600" y="30931"/>
                    <a:pt x="15596" y="39213"/>
                    <a:pt x="6719" y="42119"/>
                  </a:cubicBezTo>
                </a:path>
                <a:path w="21600" h="42119" stroke="0" extrusionOk="0">
                  <a:moveTo>
                    <a:pt x="609" y="-1"/>
                  </a:moveTo>
                  <a:cubicBezTo>
                    <a:pt x="12296" y="329"/>
                    <a:pt x="21600" y="9898"/>
                    <a:pt x="21600" y="21591"/>
                  </a:cubicBezTo>
                  <a:cubicBezTo>
                    <a:pt x="21600" y="30931"/>
                    <a:pt x="15596" y="39213"/>
                    <a:pt x="6719" y="42119"/>
                  </a:cubicBezTo>
                  <a:lnTo>
                    <a:pt x="0" y="2159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5812" name="Text Box 19"/>
            <p:cNvSpPr txBox="1">
              <a:spLocks noChangeArrowheads="1"/>
            </p:cNvSpPr>
            <p:nvPr/>
          </p:nvSpPr>
          <p:spPr bwMode="auto">
            <a:xfrm>
              <a:off x="3936" y="2784"/>
              <a:ext cx="144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5813" name="Text Box 20"/>
            <p:cNvSpPr txBox="1">
              <a:spLocks noChangeArrowheads="1"/>
            </p:cNvSpPr>
            <p:nvPr/>
          </p:nvSpPr>
          <p:spPr bwMode="auto">
            <a:xfrm>
              <a:off x="3024" y="1056"/>
              <a:ext cx="124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花蓮可找到學校</a:t>
              </a:r>
            </a:p>
          </p:txBody>
        </p:sp>
        <p:sp>
          <p:nvSpPr>
            <p:cNvPr id="545814" name="Text Box 21"/>
            <p:cNvSpPr txBox="1">
              <a:spLocks noChangeArrowheads="1"/>
            </p:cNvSpPr>
            <p:nvPr/>
          </p:nvSpPr>
          <p:spPr bwMode="auto">
            <a:xfrm>
              <a:off x="528" y="2832"/>
              <a:ext cx="124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房價</a:t>
              </a:r>
            </a:p>
          </p:txBody>
        </p:sp>
        <p:sp>
          <p:nvSpPr>
            <p:cNvPr id="545815" name="Text Box 22"/>
            <p:cNvSpPr txBox="1">
              <a:spLocks noChangeArrowheads="1"/>
            </p:cNvSpPr>
            <p:nvPr/>
          </p:nvSpPr>
          <p:spPr bwMode="auto">
            <a:xfrm>
              <a:off x="528" y="2400"/>
              <a:ext cx="124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花蓮的居住環境</a:t>
              </a:r>
            </a:p>
          </p:txBody>
        </p:sp>
        <p:sp>
          <p:nvSpPr>
            <p:cNvPr id="545816" name="Line 23"/>
            <p:cNvSpPr>
              <a:spLocks noChangeShapeType="1"/>
            </p:cNvSpPr>
            <p:nvPr/>
          </p:nvSpPr>
          <p:spPr bwMode="auto">
            <a:xfrm flipH="1">
              <a:off x="3024" y="1296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5817" name="Freeform 24"/>
            <p:cNvSpPr>
              <a:spLocks/>
            </p:cNvSpPr>
            <p:nvPr/>
          </p:nvSpPr>
          <p:spPr bwMode="auto">
            <a:xfrm>
              <a:off x="1728" y="2496"/>
              <a:ext cx="760" cy="136"/>
            </a:xfrm>
            <a:custGeom>
              <a:avLst/>
              <a:gdLst>
                <a:gd name="T0" fmla="*/ 0 w 760"/>
                <a:gd name="T1" fmla="*/ 0 h 136"/>
                <a:gd name="T2" fmla="*/ 760 w 760"/>
                <a:gd name="T3" fmla="*/ 136 h 136"/>
                <a:gd name="T4" fmla="*/ 0 60000 65536"/>
                <a:gd name="T5" fmla="*/ 0 60000 65536"/>
                <a:gd name="T6" fmla="*/ 0 w 760"/>
                <a:gd name="T7" fmla="*/ 0 h 136"/>
                <a:gd name="T8" fmla="*/ 760 w 760"/>
                <a:gd name="T9" fmla="*/ 136 h 1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0" h="136">
                  <a:moveTo>
                    <a:pt x="0" y="0"/>
                  </a:moveTo>
                  <a:lnTo>
                    <a:pt x="760" y="13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5818" name="Freeform 25"/>
            <p:cNvSpPr>
              <a:spLocks/>
            </p:cNvSpPr>
            <p:nvPr/>
          </p:nvSpPr>
          <p:spPr bwMode="auto">
            <a:xfrm>
              <a:off x="1344" y="2672"/>
              <a:ext cx="1256" cy="256"/>
            </a:xfrm>
            <a:custGeom>
              <a:avLst/>
              <a:gdLst>
                <a:gd name="T0" fmla="*/ 0 w 1256"/>
                <a:gd name="T1" fmla="*/ 256 h 256"/>
                <a:gd name="T2" fmla="*/ 1256 w 1256"/>
                <a:gd name="T3" fmla="*/ 0 h 256"/>
                <a:gd name="T4" fmla="*/ 0 60000 65536"/>
                <a:gd name="T5" fmla="*/ 0 60000 65536"/>
                <a:gd name="T6" fmla="*/ 0 w 1256"/>
                <a:gd name="T7" fmla="*/ 0 h 256"/>
                <a:gd name="T8" fmla="*/ 1256 w 1256"/>
                <a:gd name="T9" fmla="*/ 256 h 25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56" h="256">
                  <a:moveTo>
                    <a:pt x="0" y="256"/>
                  </a:moveTo>
                  <a:lnTo>
                    <a:pt x="125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28A075-3318-4E1D-AA30-3DF06BF1D39B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05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1400" smtClean="0"/>
              <a:t>  </a:t>
            </a:r>
            <a:r>
              <a:rPr lang="zh-TW" altLang="en-US" smtClean="0"/>
              <a:t>「小朋友的發展」系統思考圖</a:t>
            </a:r>
            <a:r>
              <a:rPr lang="en-US" altLang="zh-TW" smtClean="0"/>
              <a:t>(</a:t>
            </a:r>
            <a:r>
              <a:rPr lang="zh-TW" altLang="en-US" smtClean="0"/>
              <a:t>先生</a:t>
            </a:r>
            <a:r>
              <a:rPr lang="en-US" altLang="zh-TW" smtClean="0"/>
              <a:t>)</a:t>
            </a:r>
            <a:r>
              <a:rPr lang="en-US" altLang="zh-TW" sz="1400" smtClean="0"/>
              <a:t> 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9600" y="1987550"/>
            <a:ext cx="8005763" cy="3270250"/>
            <a:chOff x="384" y="1252"/>
            <a:chExt cx="5043" cy="2060"/>
          </a:xfrm>
        </p:grpSpPr>
        <p:sp>
          <p:nvSpPr>
            <p:cNvPr id="546821" name="Text Box 4"/>
            <p:cNvSpPr txBox="1">
              <a:spLocks noChangeArrowheads="1"/>
            </p:cNvSpPr>
            <p:nvPr/>
          </p:nvSpPr>
          <p:spPr bwMode="auto">
            <a:xfrm>
              <a:off x="1584" y="2160"/>
              <a:ext cx="144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pic>
          <p:nvPicPr>
            <p:cNvPr id="546822" name="Picture 5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" y="2400"/>
              <a:ext cx="33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6823" name="Text Box 6"/>
            <p:cNvSpPr txBox="1">
              <a:spLocks noChangeArrowheads="1"/>
            </p:cNvSpPr>
            <p:nvPr/>
          </p:nvSpPr>
          <p:spPr bwMode="auto">
            <a:xfrm>
              <a:off x="1008" y="2400"/>
              <a:ext cx="76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學習意願</a:t>
              </a:r>
            </a:p>
          </p:txBody>
        </p:sp>
        <p:sp>
          <p:nvSpPr>
            <p:cNvPr id="546824" name="Text Box 7"/>
            <p:cNvSpPr txBox="1">
              <a:spLocks noChangeArrowheads="1"/>
            </p:cNvSpPr>
            <p:nvPr/>
          </p:nvSpPr>
          <p:spPr bwMode="auto">
            <a:xfrm>
              <a:off x="1776" y="1920"/>
              <a:ext cx="86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學習環境</a:t>
              </a:r>
            </a:p>
          </p:txBody>
        </p:sp>
        <p:sp>
          <p:nvSpPr>
            <p:cNvPr id="546825" name="Text Box 8"/>
            <p:cNvSpPr txBox="1">
              <a:spLocks noChangeArrowheads="1"/>
            </p:cNvSpPr>
            <p:nvPr/>
          </p:nvSpPr>
          <p:spPr bwMode="auto">
            <a:xfrm>
              <a:off x="384" y="1536"/>
              <a:ext cx="86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競爭壓力</a:t>
              </a:r>
            </a:p>
          </p:txBody>
        </p:sp>
        <p:sp>
          <p:nvSpPr>
            <p:cNvPr id="546826" name="Arc 9"/>
            <p:cNvSpPr>
              <a:spLocks/>
            </p:cNvSpPr>
            <p:nvPr/>
          </p:nvSpPr>
          <p:spPr bwMode="auto">
            <a:xfrm>
              <a:off x="530" y="1776"/>
              <a:ext cx="1104" cy="1299"/>
            </a:xfrm>
            <a:custGeom>
              <a:avLst/>
              <a:gdLst>
                <a:gd name="T0" fmla="*/ 0 w 24848"/>
                <a:gd name="T1" fmla="*/ 0 h 30747"/>
                <a:gd name="T2" fmla="*/ 0 w 24848"/>
                <a:gd name="T3" fmla="*/ 0 h 30747"/>
                <a:gd name="T4" fmla="*/ 0 w 24848"/>
                <a:gd name="T5" fmla="*/ 0 h 30747"/>
                <a:gd name="T6" fmla="*/ 0 60000 65536"/>
                <a:gd name="T7" fmla="*/ 0 60000 65536"/>
                <a:gd name="T8" fmla="*/ 0 60000 65536"/>
                <a:gd name="T9" fmla="*/ 0 w 24848"/>
                <a:gd name="T10" fmla="*/ 0 h 30747"/>
                <a:gd name="T11" fmla="*/ 24848 w 24848"/>
                <a:gd name="T12" fmla="*/ 30747 h 307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48" h="30747" fill="none" extrusionOk="0">
                  <a:moveTo>
                    <a:pt x="24848" y="30501"/>
                  </a:moveTo>
                  <a:cubicBezTo>
                    <a:pt x="23773" y="30664"/>
                    <a:pt x="22687" y="30746"/>
                    <a:pt x="21600" y="30747"/>
                  </a:cubicBezTo>
                  <a:cubicBezTo>
                    <a:pt x="9670" y="30747"/>
                    <a:pt x="0" y="21076"/>
                    <a:pt x="0" y="9147"/>
                  </a:cubicBezTo>
                  <a:cubicBezTo>
                    <a:pt x="-1" y="5986"/>
                    <a:pt x="693" y="2863"/>
                    <a:pt x="2032" y="0"/>
                  </a:cubicBezTo>
                </a:path>
                <a:path w="24848" h="30747" stroke="0" extrusionOk="0">
                  <a:moveTo>
                    <a:pt x="24848" y="30501"/>
                  </a:moveTo>
                  <a:cubicBezTo>
                    <a:pt x="23773" y="30664"/>
                    <a:pt x="22687" y="30746"/>
                    <a:pt x="21600" y="30747"/>
                  </a:cubicBezTo>
                  <a:cubicBezTo>
                    <a:pt x="9670" y="30747"/>
                    <a:pt x="0" y="21076"/>
                    <a:pt x="0" y="9147"/>
                  </a:cubicBezTo>
                  <a:cubicBezTo>
                    <a:pt x="-1" y="5986"/>
                    <a:pt x="693" y="2863"/>
                    <a:pt x="2032" y="0"/>
                  </a:cubicBezTo>
                  <a:lnTo>
                    <a:pt x="21600" y="9147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6827" name="Text Box 10"/>
            <p:cNvSpPr txBox="1">
              <a:spLocks noChangeArrowheads="1"/>
            </p:cNvSpPr>
            <p:nvPr/>
          </p:nvSpPr>
          <p:spPr bwMode="auto">
            <a:xfrm>
              <a:off x="1824" y="2976"/>
              <a:ext cx="816" cy="240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快樂</a:t>
              </a:r>
            </a:p>
          </p:txBody>
        </p:sp>
        <p:sp>
          <p:nvSpPr>
            <p:cNvPr id="546828" name="Arc 11"/>
            <p:cNvSpPr>
              <a:spLocks/>
            </p:cNvSpPr>
            <p:nvPr/>
          </p:nvSpPr>
          <p:spPr bwMode="auto">
            <a:xfrm>
              <a:off x="1324" y="2120"/>
              <a:ext cx="2015" cy="435"/>
            </a:xfrm>
            <a:custGeom>
              <a:avLst/>
              <a:gdLst>
                <a:gd name="T0" fmla="*/ 0 w 20842"/>
                <a:gd name="T1" fmla="*/ 0 h 14222"/>
                <a:gd name="T2" fmla="*/ 0 w 20842"/>
                <a:gd name="T3" fmla="*/ 0 h 14222"/>
                <a:gd name="T4" fmla="*/ 0 w 20842"/>
                <a:gd name="T5" fmla="*/ 0 h 14222"/>
                <a:gd name="T6" fmla="*/ 0 60000 65536"/>
                <a:gd name="T7" fmla="*/ 0 60000 65536"/>
                <a:gd name="T8" fmla="*/ 0 60000 65536"/>
                <a:gd name="T9" fmla="*/ 0 w 20842"/>
                <a:gd name="T10" fmla="*/ 0 h 14222"/>
                <a:gd name="T11" fmla="*/ 20842 w 20842"/>
                <a:gd name="T12" fmla="*/ 14222 h 142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42" h="14222" fill="none" extrusionOk="0">
                  <a:moveTo>
                    <a:pt x="0" y="8550"/>
                  </a:moveTo>
                  <a:cubicBezTo>
                    <a:pt x="860" y="5389"/>
                    <a:pt x="2428" y="2465"/>
                    <a:pt x="4584" y="-1"/>
                  </a:cubicBezTo>
                </a:path>
                <a:path w="20842" h="14222" stroke="0" extrusionOk="0">
                  <a:moveTo>
                    <a:pt x="0" y="8550"/>
                  </a:moveTo>
                  <a:cubicBezTo>
                    <a:pt x="860" y="5389"/>
                    <a:pt x="2428" y="2465"/>
                    <a:pt x="4584" y="-1"/>
                  </a:cubicBezTo>
                  <a:lnTo>
                    <a:pt x="20842" y="14222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6829" name="Text Box 12"/>
            <p:cNvSpPr txBox="1">
              <a:spLocks noChangeArrowheads="1"/>
            </p:cNvSpPr>
            <p:nvPr/>
          </p:nvSpPr>
          <p:spPr bwMode="auto">
            <a:xfrm>
              <a:off x="2688" y="2784"/>
              <a:ext cx="144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6830" name="Text Box 13"/>
            <p:cNvSpPr txBox="1">
              <a:spLocks noChangeArrowheads="1"/>
            </p:cNvSpPr>
            <p:nvPr/>
          </p:nvSpPr>
          <p:spPr bwMode="auto">
            <a:xfrm>
              <a:off x="4176" y="1920"/>
              <a:ext cx="86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未來發展</a:t>
              </a:r>
            </a:p>
          </p:txBody>
        </p:sp>
        <p:sp>
          <p:nvSpPr>
            <p:cNvPr id="546831" name="Text Box 14"/>
            <p:cNvSpPr txBox="1">
              <a:spLocks noChangeArrowheads="1"/>
            </p:cNvSpPr>
            <p:nvPr/>
          </p:nvSpPr>
          <p:spPr bwMode="auto">
            <a:xfrm>
              <a:off x="3024" y="1920"/>
              <a:ext cx="86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競爭能力</a:t>
              </a:r>
            </a:p>
          </p:txBody>
        </p:sp>
        <p:sp>
          <p:nvSpPr>
            <p:cNvPr id="546832" name="Freeform 15"/>
            <p:cNvSpPr>
              <a:spLocks/>
            </p:cNvSpPr>
            <p:nvPr/>
          </p:nvSpPr>
          <p:spPr bwMode="auto">
            <a:xfrm>
              <a:off x="2661" y="2039"/>
              <a:ext cx="338" cy="1"/>
            </a:xfrm>
            <a:custGeom>
              <a:avLst/>
              <a:gdLst>
                <a:gd name="T0" fmla="*/ 0 w 338"/>
                <a:gd name="T1" fmla="*/ 0 h 1"/>
                <a:gd name="T2" fmla="*/ 338 w 338"/>
                <a:gd name="T3" fmla="*/ 0 h 1"/>
                <a:gd name="T4" fmla="*/ 0 60000 65536"/>
                <a:gd name="T5" fmla="*/ 0 60000 65536"/>
                <a:gd name="T6" fmla="*/ 0 w 338"/>
                <a:gd name="T7" fmla="*/ 0 h 1"/>
                <a:gd name="T8" fmla="*/ 338 w 3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38" h="1">
                  <a:moveTo>
                    <a:pt x="0" y="0"/>
                  </a:moveTo>
                  <a:lnTo>
                    <a:pt x="33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6833" name="Freeform 16"/>
            <p:cNvSpPr>
              <a:spLocks/>
            </p:cNvSpPr>
            <p:nvPr/>
          </p:nvSpPr>
          <p:spPr bwMode="auto">
            <a:xfrm>
              <a:off x="3913" y="2039"/>
              <a:ext cx="247" cy="1"/>
            </a:xfrm>
            <a:custGeom>
              <a:avLst/>
              <a:gdLst>
                <a:gd name="T0" fmla="*/ 0 w 247"/>
                <a:gd name="T1" fmla="*/ 0 h 1"/>
                <a:gd name="T2" fmla="*/ 247 w 247"/>
                <a:gd name="T3" fmla="*/ 0 h 1"/>
                <a:gd name="T4" fmla="*/ 0 60000 65536"/>
                <a:gd name="T5" fmla="*/ 0 60000 65536"/>
                <a:gd name="T6" fmla="*/ 0 w 247"/>
                <a:gd name="T7" fmla="*/ 0 h 1"/>
                <a:gd name="T8" fmla="*/ 247 w 247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7" h="1">
                  <a:moveTo>
                    <a:pt x="0" y="0"/>
                  </a:moveTo>
                  <a:lnTo>
                    <a:pt x="24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6834" name="Arc 17"/>
            <p:cNvSpPr>
              <a:spLocks/>
            </p:cNvSpPr>
            <p:nvPr/>
          </p:nvSpPr>
          <p:spPr bwMode="auto">
            <a:xfrm>
              <a:off x="832" y="1252"/>
              <a:ext cx="1578" cy="913"/>
            </a:xfrm>
            <a:custGeom>
              <a:avLst/>
              <a:gdLst>
                <a:gd name="T0" fmla="*/ 0 w 35487"/>
                <a:gd name="T1" fmla="*/ 0 h 21600"/>
                <a:gd name="T2" fmla="*/ 0 w 35487"/>
                <a:gd name="T3" fmla="*/ 0 h 21600"/>
                <a:gd name="T4" fmla="*/ 0 w 35487"/>
                <a:gd name="T5" fmla="*/ 0 h 21600"/>
                <a:gd name="T6" fmla="*/ 0 60000 65536"/>
                <a:gd name="T7" fmla="*/ 0 60000 65536"/>
                <a:gd name="T8" fmla="*/ 0 60000 65536"/>
                <a:gd name="T9" fmla="*/ 0 w 35487"/>
                <a:gd name="T10" fmla="*/ 0 h 21600"/>
                <a:gd name="T11" fmla="*/ 35487 w 3548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487" h="21600" fill="none" extrusionOk="0">
                  <a:moveTo>
                    <a:pt x="-1" y="5863"/>
                  </a:moveTo>
                  <a:cubicBezTo>
                    <a:pt x="4005" y="2097"/>
                    <a:pt x="9297" y="-1"/>
                    <a:pt x="14796" y="0"/>
                  </a:cubicBezTo>
                  <a:cubicBezTo>
                    <a:pt x="24337" y="0"/>
                    <a:pt x="32748" y="6260"/>
                    <a:pt x="35487" y="15400"/>
                  </a:cubicBezTo>
                </a:path>
                <a:path w="35487" h="21600" stroke="0" extrusionOk="0">
                  <a:moveTo>
                    <a:pt x="-1" y="5863"/>
                  </a:moveTo>
                  <a:cubicBezTo>
                    <a:pt x="4005" y="2097"/>
                    <a:pt x="9297" y="-1"/>
                    <a:pt x="14796" y="0"/>
                  </a:cubicBezTo>
                  <a:cubicBezTo>
                    <a:pt x="24337" y="0"/>
                    <a:pt x="32748" y="6260"/>
                    <a:pt x="35487" y="15400"/>
                  </a:cubicBezTo>
                  <a:lnTo>
                    <a:pt x="14796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6835" name="Text Box 18"/>
            <p:cNvSpPr txBox="1">
              <a:spLocks noChangeArrowheads="1"/>
            </p:cNvSpPr>
            <p:nvPr/>
          </p:nvSpPr>
          <p:spPr bwMode="auto">
            <a:xfrm>
              <a:off x="2784" y="312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6836" name="Text Box 19"/>
            <p:cNvSpPr txBox="1">
              <a:spLocks noChangeArrowheads="1"/>
            </p:cNvSpPr>
            <p:nvPr/>
          </p:nvSpPr>
          <p:spPr bwMode="auto">
            <a:xfrm>
              <a:off x="3984" y="182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6837" name="Text Box 20"/>
            <p:cNvSpPr txBox="1">
              <a:spLocks noChangeArrowheads="1"/>
            </p:cNvSpPr>
            <p:nvPr/>
          </p:nvSpPr>
          <p:spPr bwMode="auto">
            <a:xfrm>
              <a:off x="2832" y="182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6838" name="Text Box 21"/>
            <p:cNvSpPr txBox="1">
              <a:spLocks noChangeArrowheads="1"/>
            </p:cNvSpPr>
            <p:nvPr/>
          </p:nvSpPr>
          <p:spPr bwMode="auto">
            <a:xfrm>
              <a:off x="624" y="129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6839" name="Text Box 22"/>
            <p:cNvSpPr txBox="1">
              <a:spLocks noChangeArrowheads="1"/>
            </p:cNvSpPr>
            <p:nvPr/>
          </p:nvSpPr>
          <p:spPr bwMode="auto">
            <a:xfrm>
              <a:off x="1440" y="312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－</a:t>
              </a:r>
            </a:p>
          </p:txBody>
        </p:sp>
        <p:pic>
          <p:nvPicPr>
            <p:cNvPr id="546840" name="Picture 23" descr="1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16" y="1968"/>
              <a:ext cx="288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6841" name="Arc 24"/>
            <p:cNvSpPr>
              <a:spLocks/>
            </p:cNvSpPr>
            <p:nvPr/>
          </p:nvSpPr>
          <p:spPr bwMode="auto">
            <a:xfrm>
              <a:off x="2651" y="2187"/>
              <a:ext cx="2776" cy="981"/>
            </a:xfrm>
            <a:custGeom>
              <a:avLst/>
              <a:gdLst>
                <a:gd name="T0" fmla="*/ 0 w 28717"/>
                <a:gd name="T1" fmla="*/ 0 h 33590"/>
                <a:gd name="T2" fmla="*/ 0 w 28717"/>
                <a:gd name="T3" fmla="*/ 0 h 33590"/>
                <a:gd name="T4" fmla="*/ 0 w 28717"/>
                <a:gd name="T5" fmla="*/ 0 h 33590"/>
                <a:gd name="T6" fmla="*/ 0 60000 65536"/>
                <a:gd name="T7" fmla="*/ 0 60000 65536"/>
                <a:gd name="T8" fmla="*/ 0 60000 65536"/>
                <a:gd name="T9" fmla="*/ 0 w 28717"/>
                <a:gd name="T10" fmla="*/ 0 h 33590"/>
                <a:gd name="T11" fmla="*/ 28717 w 28717"/>
                <a:gd name="T12" fmla="*/ 33590 h 335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17" h="33590" fill="none" extrusionOk="0">
                  <a:moveTo>
                    <a:pt x="25083" y="0"/>
                  </a:moveTo>
                  <a:cubicBezTo>
                    <a:pt x="27452" y="3550"/>
                    <a:pt x="28717" y="7722"/>
                    <a:pt x="28717" y="11990"/>
                  </a:cubicBezTo>
                  <a:cubicBezTo>
                    <a:pt x="28717" y="23919"/>
                    <a:pt x="19046" y="33590"/>
                    <a:pt x="7117" y="33590"/>
                  </a:cubicBezTo>
                  <a:cubicBezTo>
                    <a:pt x="4693" y="33590"/>
                    <a:pt x="2287" y="33182"/>
                    <a:pt x="0" y="32383"/>
                  </a:cubicBezTo>
                </a:path>
                <a:path w="28717" h="33590" stroke="0" extrusionOk="0">
                  <a:moveTo>
                    <a:pt x="25083" y="0"/>
                  </a:moveTo>
                  <a:cubicBezTo>
                    <a:pt x="27452" y="3550"/>
                    <a:pt x="28717" y="7722"/>
                    <a:pt x="28717" y="11990"/>
                  </a:cubicBezTo>
                  <a:cubicBezTo>
                    <a:pt x="28717" y="23919"/>
                    <a:pt x="19046" y="33590"/>
                    <a:pt x="7117" y="33590"/>
                  </a:cubicBezTo>
                  <a:cubicBezTo>
                    <a:pt x="4693" y="33590"/>
                    <a:pt x="2287" y="33182"/>
                    <a:pt x="0" y="32383"/>
                  </a:cubicBezTo>
                  <a:lnTo>
                    <a:pt x="7117" y="1199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pic>
          <p:nvPicPr>
            <p:cNvPr id="546842" name="Picture 25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44" y="2448"/>
              <a:ext cx="33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6843" name="Arc 26"/>
            <p:cNvSpPr>
              <a:spLocks/>
            </p:cNvSpPr>
            <p:nvPr/>
          </p:nvSpPr>
          <p:spPr bwMode="auto">
            <a:xfrm>
              <a:off x="2064" y="2112"/>
              <a:ext cx="1152" cy="912"/>
            </a:xfrm>
            <a:custGeom>
              <a:avLst/>
              <a:gdLst>
                <a:gd name="T0" fmla="*/ 0 w 21600"/>
                <a:gd name="T1" fmla="*/ 0 h 35787"/>
                <a:gd name="T2" fmla="*/ 0 w 21600"/>
                <a:gd name="T3" fmla="*/ 0 h 35787"/>
                <a:gd name="T4" fmla="*/ 0 w 21600"/>
                <a:gd name="T5" fmla="*/ 0 h 35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35787"/>
                <a:gd name="T11" fmla="*/ 21600 w 21600"/>
                <a:gd name="T12" fmla="*/ 35787 h 35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5787" fill="none" extrusionOk="0">
                  <a:moveTo>
                    <a:pt x="12040" y="-1"/>
                  </a:moveTo>
                  <a:cubicBezTo>
                    <a:pt x="18015" y="4011"/>
                    <a:pt x="21600" y="10735"/>
                    <a:pt x="21600" y="17933"/>
                  </a:cubicBezTo>
                  <a:cubicBezTo>
                    <a:pt x="21600" y="25080"/>
                    <a:pt x="18064" y="31764"/>
                    <a:pt x="12156" y="35787"/>
                  </a:cubicBezTo>
                </a:path>
                <a:path w="21600" h="35787" stroke="0" extrusionOk="0">
                  <a:moveTo>
                    <a:pt x="12040" y="-1"/>
                  </a:moveTo>
                  <a:cubicBezTo>
                    <a:pt x="18015" y="4011"/>
                    <a:pt x="21600" y="10735"/>
                    <a:pt x="21600" y="17933"/>
                  </a:cubicBezTo>
                  <a:cubicBezTo>
                    <a:pt x="21600" y="25080"/>
                    <a:pt x="18064" y="31764"/>
                    <a:pt x="12156" y="35787"/>
                  </a:cubicBezTo>
                  <a:lnTo>
                    <a:pt x="0" y="17933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6844" name="Arc 27"/>
            <p:cNvSpPr>
              <a:spLocks/>
            </p:cNvSpPr>
            <p:nvPr/>
          </p:nvSpPr>
          <p:spPr bwMode="auto">
            <a:xfrm>
              <a:off x="1276" y="2547"/>
              <a:ext cx="2061" cy="422"/>
            </a:xfrm>
            <a:custGeom>
              <a:avLst/>
              <a:gdLst>
                <a:gd name="T0" fmla="*/ 0 w 21324"/>
                <a:gd name="T1" fmla="*/ 0 h 13796"/>
                <a:gd name="T2" fmla="*/ 0 w 21324"/>
                <a:gd name="T3" fmla="*/ 0 h 13796"/>
                <a:gd name="T4" fmla="*/ 0 w 21324"/>
                <a:gd name="T5" fmla="*/ 0 h 13796"/>
                <a:gd name="T6" fmla="*/ 0 60000 65536"/>
                <a:gd name="T7" fmla="*/ 0 60000 65536"/>
                <a:gd name="T8" fmla="*/ 0 60000 65536"/>
                <a:gd name="T9" fmla="*/ 0 w 21324"/>
                <a:gd name="T10" fmla="*/ 0 h 13796"/>
                <a:gd name="T11" fmla="*/ 21324 w 21324"/>
                <a:gd name="T12" fmla="*/ 13796 h 137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24" h="13796" fill="none" extrusionOk="0">
                  <a:moveTo>
                    <a:pt x="4703" y="13796"/>
                  </a:moveTo>
                  <a:cubicBezTo>
                    <a:pt x="2238" y="10826"/>
                    <a:pt x="614" y="7250"/>
                    <a:pt x="-1" y="3441"/>
                  </a:cubicBezTo>
                </a:path>
                <a:path w="21324" h="13796" stroke="0" extrusionOk="0">
                  <a:moveTo>
                    <a:pt x="4703" y="13796"/>
                  </a:moveTo>
                  <a:cubicBezTo>
                    <a:pt x="2238" y="10826"/>
                    <a:pt x="614" y="7250"/>
                    <a:pt x="-1" y="3441"/>
                  </a:cubicBezTo>
                  <a:lnTo>
                    <a:pt x="21324" y="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6845" name="Text Box 28"/>
            <p:cNvSpPr txBox="1">
              <a:spLocks noChangeArrowheads="1"/>
            </p:cNvSpPr>
            <p:nvPr/>
          </p:nvSpPr>
          <p:spPr bwMode="auto">
            <a:xfrm>
              <a:off x="1440" y="2688"/>
              <a:ext cx="144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3E541-EE94-4EC3-828F-8AD2CB4234A6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05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3600" smtClean="0"/>
              <a:t>  </a:t>
            </a:r>
            <a:r>
              <a:rPr lang="zh-TW" altLang="en-US" sz="3600" smtClean="0"/>
              <a:t>太太的「定居花蓮」系統思考圖</a:t>
            </a:r>
            <a:r>
              <a:rPr lang="en-US" altLang="zh-TW" sz="3600" smtClean="0"/>
              <a:t>(</a:t>
            </a:r>
            <a:r>
              <a:rPr lang="zh-TW" altLang="en-US" sz="3600" smtClean="0"/>
              <a:t>太太</a:t>
            </a:r>
            <a:r>
              <a:rPr lang="en-US" altLang="zh-TW" sz="3600" smtClean="0"/>
              <a:t>)</a:t>
            </a:r>
          </a:p>
        </p:txBody>
      </p:sp>
      <p:sp>
        <p:nvSpPr>
          <p:cNvPr id="547844" name="Text Box 3"/>
          <p:cNvSpPr txBox="1">
            <a:spLocks noChangeArrowheads="1"/>
          </p:cNvSpPr>
          <p:nvPr/>
        </p:nvSpPr>
        <p:spPr bwMode="auto">
          <a:xfrm>
            <a:off x="3886200" y="3733800"/>
            <a:ext cx="1746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7845" name="Text Box 4"/>
          <p:cNvSpPr txBox="1">
            <a:spLocks noChangeArrowheads="1"/>
          </p:cNvSpPr>
          <p:nvPr/>
        </p:nvSpPr>
        <p:spPr bwMode="auto">
          <a:xfrm>
            <a:off x="5486400" y="2895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7846" name="Text Box 5"/>
          <p:cNvSpPr txBox="1">
            <a:spLocks noChangeArrowheads="1"/>
          </p:cNvSpPr>
          <p:nvPr/>
        </p:nvSpPr>
        <p:spPr bwMode="auto">
          <a:xfrm>
            <a:off x="7315200" y="3810000"/>
            <a:ext cx="228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7847" name="Text Box 6"/>
          <p:cNvSpPr txBox="1">
            <a:spLocks noChangeArrowheads="1"/>
          </p:cNvSpPr>
          <p:nvPr/>
        </p:nvSpPr>
        <p:spPr bwMode="auto">
          <a:xfrm>
            <a:off x="4191000" y="25908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穩定收入</a:t>
            </a:r>
          </a:p>
        </p:txBody>
      </p:sp>
      <p:sp>
        <p:nvSpPr>
          <p:cNvPr id="547848" name="Text Box 7"/>
          <p:cNvSpPr txBox="1">
            <a:spLocks noChangeArrowheads="1"/>
          </p:cNvSpPr>
          <p:nvPr/>
        </p:nvSpPr>
        <p:spPr bwMode="auto">
          <a:xfrm>
            <a:off x="4267200" y="4038600"/>
            <a:ext cx="1828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留在花蓮的意願</a:t>
            </a:r>
          </a:p>
        </p:txBody>
      </p:sp>
      <p:sp>
        <p:nvSpPr>
          <p:cNvPr id="547849" name="Text Box 8"/>
          <p:cNvSpPr txBox="1">
            <a:spLocks noChangeArrowheads="1"/>
          </p:cNvSpPr>
          <p:nvPr/>
        </p:nvSpPr>
        <p:spPr bwMode="auto">
          <a:xfrm>
            <a:off x="5867400" y="3276600"/>
            <a:ext cx="1981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事業上求發展</a:t>
            </a:r>
          </a:p>
        </p:txBody>
      </p:sp>
      <p:sp>
        <p:nvSpPr>
          <p:cNvPr id="547850" name="Arc 9"/>
          <p:cNvSpPr>
            <a:spLocks/>
          </p:cNvSpPr>
          <p:nvPr/>
        </p:nvSpPr>
        <p:spPr bwMode="auto">
          <a:xfrm>
            <a:off x="3421063" y="2747963"/>
            <a:ext cx="698500" cy="647700"/>
          </a:xfrm>
          <a:custGeom>
            <a:avLst/>
            <a:gdLst>
              <a:gd name="T0" fmla="*/ 0 w 19775"/>
              <a:gd name="T1" fmla="*/ 2147483647 h 21574"/>
              <a:gd name="T2" fmla="*/ 2147483647 w 19775"/>
              <a:gd name="T3" fmla="*/ 0 h 21574"/>
              <a:gd name="T4" fmla="*/ 2147483647 w 19775"/>
              <a:gd name="T5" fmla="*/ 2147483647 h 21574"/>
              <a:gd name="T6" fmla="*/ 0 60000 65536"/>
              <a:gd name="T7" fmla="*/ 0 60000 65536"/>
              <a:gd name="T8" fmla="*/ 0 60000 65536"/>
              <a:gd name="T9" fmla="*/ 0 w 19775"/>
              <a:gd name="T10" fmla="*/ 0 h 21574"/>
              <a:gd name="T11" fmla="*/ 19775 w 19775"/>
              <a:gd name="T12" fmla="*/ 21574 h 215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775" h="21574" fill="none" extrusionOk="0">
                <a:moveTo>
                  <a:pt x="0" y="12884"/>
                </a:moveTo>
                <a:cubicBezTo>
                  <a:pt x="3292" y="5392"/>
                  <a:pt x="10534" y="404"/>
                  <a:pt x="18707" y="0"/>
                </a:cubicBezTo>
              </a:path>
              <a:path w="19775" h="21574" stroke="0" extrusionOk="0">
                <a:moveTo>
                  <a:pt x="0" y="12884"/>
                </a:moveTo>
                <a:cubicBezTo>
                  <a:pt x="3292" y="5392"/>
                  <a:pt x="10534" y="404"/>
                  <a:pt x="18707" y="0"/>
                </a:cubicBezTo>
                <a:lnTo>
                  <a:pt x="19775" y="21574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7851" name="Arc 10"/>
          <p:cNvSpPr>
            <a:spLocks/>
          </p:cNvSpPr>
          <p:nvPr/>
        </p:nvSpPr>
        <p:spPr bwMode="auto">
          <a:xfrm>
            <a:off x="6172200" y="3657600"/>
            <a:ext cx="1095375" cy="534988"/>
          </a:xfrm>
          <a:custGeom>
            <a:avLst/>
            <a:gdLst>
              <a:gd name="T0" fmla="*/ 2147483647 w 21600"/>
              <a:gd name="T1" fmla="*/ 0 h 21982"/>
              <a:gd name="T2" fmla="*/ 2147483647 w 21600"/>
              <a:gd name="T3" fmla="*/ 2147483647 h 21982"/>
              <a:gd name="T4" fmla="*/ 0 w 21600"/>
              <a:gd name="T5" fmla="*/ 2147483647 h 21982"/>
              <a:gd name="T6" fmla="*/ 0 60000 65536"/>
              <a:gd name="T7" fmla="*/ 0 60000 65536"/>
              <a:gd name="T8" fmla="*/ 0 60000 65536"/>
              <a:gd name="T9" fmla="*/ 0 w 21600"/>
              <a:gd name="T10" fmla="*/ 0 h 21982"/>
              <a:gd name="T11" fmla="*/ 21600 w 21600"/>
              <a:gd name="T12" fmla="*/ 21982 h 219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982" fill="none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1798"/>
                  <a:pt x="12789" y="21220"/>
                  <a:pt x="1447" y="21982"/>
                </a:cubicBezTo>
              </a:path>
              <a:path w="21600" h="21982" stroke="0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1798"/>
                  <a:pt x="12789" y="21220"/>
                  <a:pt x="1447" y="21982"/>
                </a:cubicBezTo>
                <a:lnTo>
                  <a:pt x="0" y="431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7852" name="Arc 11"/>
          <p:cNvSpPr>
            <a:spLocks/>
          </p:cNvSpPr>
          <p:nvPr/>
        </p:nvSpPr>
        <p:spPr bwMode="auto">
          <a:xfrm>
            <a:off x="5562600" y="2743200"/>
            <a:ext cx="1676400" cy="533400"/>
          </a:xfrm>
          <a:custGeom>
            <a:avLst/>
            <a:gdLst>
              <a:gd name="T0" fmla="*/ 2147483647 w 21194"/>
              <a:gd name="T1" fmla="*/ 0 h 21597"/>
              <a:gd name="T2" fmla="*/ 2147483647 w 21194"/>
              <a:gd name="T3" fmla="*/ 2147483647 h 21597"/>
              <a:gd name="T4" fmla="*/ 0 w 21194"/>
              <a:gd name="T5" fmla="*/ 2147483647 h 21597"/>
              <a:gd name="T6" fmla="*/ 0 60000 65536"/>
              <a:gd name="T7" fmla="*/ 0 60000 65536"/>
              <a:gd name="T8" fmla="*/ 0 60000 65536"/>
              <a:gd name="T9" fmla="*/ 0 w 21194"/>
              <a:gd name="T10" fmla="*/ 0 h 21597"/>
              <a:gd name="T11" fmla="*/ 21194 w 21194"/>
              <a:gd name="T12" fmla="*/ 21597 h 2159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4" h="21597" fill="none" extrusionOk="0">
                <a:moveTo>
                  <a:pt x="346" y="-1"/>
                </a:moveTo>
                <a:cubicBezTo>
                  <a:pt x="10537" y="163"/>
                  <a:pt x="19228" y="7429"/>
                  <a:pt x="21194" y="17430"/>
                </a:cubicBezTo>
              </a:path>
              <a:path w="21194" h="21597" stroke="0" extrusionOk="0">
                <a:moveTo>
                  <a:pt x="346" y="-1"/>
                </a:moveTo>
                <a:cubicBezTo>
                  <a:pt x="10537" y="163"/>
                  <a:pt x="19228" y="7429"/>
                  <a:pt x="21194" y="17430"/>
                </a:cubicBezTo>
                <a:lnTo>
                  <a:pt x="0" y="21597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47853" name="Picture 12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32004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7854" name="Text Box 13"/>
          <p:cNvSpPr txBox="1">
            <a:spLocks noChangeArrowheads="1"/>
          </p:cNvSpPr>
          <p:nvPr/>
        </p:nvSpPr>
        <p:spPr bwMode="auto">
          <a:xfrm>
            <a:off x="4419600" y="1676400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花蓮一定可以找到國小教書</a:t>
            </a:r>
          </a:p>
        </p:txBody>
      </p:sp>
      <p:sp>
        <p:nvSpPr>
          <p:cNvPr id="547855" name="Text Box 14"/>
          <p:cNvSpPr txBox="1">
            <a:spLocks noChangeArrowheads="1"/>
          </p:cNvSpPr>
          <p:nvPr/>
        </p:nvSpPr>
        <p:spPr bwMode="auto">
          <a:xfrm>
            <a:off x="838200" y="44958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房價</a:t>
            </a:r>
          </a:p>
        </p:txBody>
      </p:sp>
      <p:sp>
        <p:nvSpPr>
          <p:cNvPr id="547856" name="Text Box 15"/>
          <p:cNvSpPr txBox="1">
            <a:spLocks noChangeArrowheads="1"/>
          </p:cNvSpPr>
          <p:nvPr/>
        </p:nvSpPr>
        <p:spPr bwMode="auto">
          <a:xfrm>
            <a:off x="838200" y="38100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花蓮的居住環境</a:t>
            </a:r>
          </a:p>
        </p:txBody>
      </p:sp>
      <p:sp>
        <p:nvSpPr>
          <p:cNvPr id="547857" name="Line 16"/>
          <p:cNvSpPr>
            <a:spLocks noChangeShapeType="1"/>
          </p:cNvSpPr>
          <p:nvPr/>
        </p:nvSpPr>
        <p:spPr bwMode="auto">
          <a:xfrm flipH="1">
            <a:off x="4800600" y="2057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47858" name="Freeform 17"/>
          <p:cNvSpPr>
            <a:spLocks/>
          </p:cNvSpPr>
          <p:nvPr/>
        </p:nvSpPr>
        <p:spPr bwMode="auto">
          <a:xfrm>
            <a:off x="2743200" y="3962400"/>
            <a:ext cx="1206500" cy="215900"/>
          </a:xfrm>
          <a:custGeom>
            <a:avLst/>
            <a:gdLst>
              <a:gd name="T0" fmla="*/ 0 w 760"/>
              <a:gd name="T1" fmla="*/ 0 h 136"/>
              <a:gd name="T2" fmla="*/ 2147483647 w 760"/>
              <a:gd name="T3" fmla="*/ 2147483647 h 136"/>
              <a:gd name="T4" fmla="*/ 0 60000 65536"/>
              <a:gd name="T5" fmla="*/ 0 60000 65536"/>
              <a:gd name="T6" fmla="*/ 0 w 760"/>
              <a:gd name="T7" fmla="*/ 0 h 136"/>
              <a:gd name="T8" fmla="*/ 760 w 760"/>
              <a:gd name="T9" fmla="*/ 136 h 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60" h="136">
                <a:moveTo>
                  <a:pt x="0" y="0"/>
                </a:moveTo>
                <a:lnTo>
                  <a:pt x="760" y="1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47859" name="Freeform 18"/>
          <p:cNvSpPr>
            <a:spLocks/>
          </p:cNvSpPr>
          <p:nvPr/>
        </p:nvSpPr>
        <p:spPr bwMode="auto">
          <a:xfrm>
            <a:off x="2133600" y="4241800"/>
            <a:ext cx="1993900" cy="406400"/>
          </a:xfrm>
          <a:custGeom>
            <a:avLst/>
            <a:gdLst>
              <a:gd name="T0" fmla="*/ 0 w 1256"/>
              <a:gd name="T1" fmla="*/ 2147483647 h 256"/>
              <a:gd name="T2" fmla="*/ 2147483647 w 1256"/>
              <a:gd name="T3" fmla="*/ 0 h 256"/>
              <a:gd name="T4" fmla="*/ 0 60000 65536"/>
              <a:gd name="T5" fmla="*/ 0 60000 65536"/>
              <a:gd name="T6" fmla="*/ 0 w 1256"/>
              <a:gd name="T7" fmla="*/ 0 h 256"/>
              <a:gd name="T8" fmla="*/ 1256 w 1256"/>
              <a:gd name="T9" fmla="*/ 256 h 2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56" h="256">
                <a:moveTo>
                  <a:pt x="0" y="256"/>
                </a:moveTo>
                <a:lnTo>
                  <a:pt x="125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47860" name="Text Box 19"/>
          <p:cNvSpPr txBox="1">
            <a:spLocks noChangeArrowheads="1"/>
          </p:cNvSpPr>
          <p:nvPr/>
        </p:nvSpPr>
        <p:spPr bwMode="auto">
          <a:xfrm>
            <a:off x="1295400" y="50292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消費低</a:t>
            </a:r>
          </a:p>
        </p:txBody>
      </p:sp>
      <p:sp>
        <p:nvSpPr>
          <p:cNvPr id="547861" name="Freeform 20"/>
          <p:cNvSpPr>
            <a:spLocks/>
          </p:cNvSpPr>
          <p:nvPr/>
        </p:nvSpPr>
        <p:spPr bwMode="auto">
          <a:xfrm>
            <a:off x="2709863" y="4389438"/>
            <a:ext cx="1430337" cy="781050"/>
          </a:xfrm>
          <a:custGeom>
            <a:avLst/>
            <a:gdLst>
              <a:gd name="T0" fmla="*/ 0 w 901"/>
              <a:gd name="T1" fmla="*/ 2147483647 h 492"/>
              <a:gd name="T2" fmla="*/ 2147483647 w 901"/>
              <a:gd name="T3" fmla="*/ 0 h 492"/>
              <a:gd name="T4" fmla="*/ 0 60000 65536"/>
              <a:gd name="T5" fmla="*/ 0 60000 65536"/>
              <a:gd name="T6" fmla="*/ 0 w 901"/>
              <a:gd name="T7" fmla="*/ 0 h 492"/>
              <a:gd name="T8" fmla="*/ 901 w 901"/>
              <a:gd name="T9" fmla="*/ 492 h 4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1" h="492">
                <a:moveTo>
                  <a:pt x="0" y="492"/>
                </a:moveTo>
                <a:lnTo>
                  <a:pt x="901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47862" name="Text Box 21"/>
          <p:cNvSpPr txBox="1">
            <a:spLocks noChangeArrowheads="1"/>
          </p:cNvSpPr>
          <p:nvPr/>
        </p:nvSpPr>
        <p:spPr bwMode="auto">
          <a:xfrm>
            <a:off x="2590800" y="3200400"/>
            <a:ext cx="1447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生活品質</a:t>
            </a:r>
          </a:p>
        </p:txBody>
      </p:sp>
      <p:sp>
        <p:nvSpPr>
          <p:cNvPr id="547863" name="Arc 22"/>
          <p:cNvSpPr>
            <a:spLocks/>
          </p:cNvSpPr>
          <p:nvPr/>
        </p:nvSpPr>
        <p:spPr bwMode="auto">
          <a:xfrm>
            <a:off x="3429000" y="3429000"/>
            <a:ext cx="730250" cy="647700"/>
          </a:xfrm>
          <a:custGeom>
            <a:avLst/>
            <a:gdLst>
              <a:gd name="T0" fmla="*/ 2147483647 w 20730"/>
              <a:gd name="T1" fmla="*/ 2147483647 h 21558"/>
              <a:gd name="T2" fmla="*/ 0 w 20730"/>
              <a:gd name="T3" fmla="*/ 2147483647 h 21558"/>
              <a:gd name="T4" fmla="*/ 2147483647 w 20730"/>
              <a:gd name="T5" fmla="*/ 0 h 21558"/>
              <a:gd name="T6" fmla="*/ 0 60000 65536"/>
              <a:gd name="T7" fmla="*/ 0 60000 65536"/>
              <a:gd name="T8" fmla="*/ 0 60000 65536"/>
              <a:gd name="T9" fmla="*/ 0 w 20730"/>
              <a:gd name="T10" fmla="*/ 0 h 21558"/>
              <a:gd name="T11" fmla="*/ 20730 w 20730"/>
              <a:gd name="T12" fmla="*/ 21558 h 215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30" h="21558" fill="none" extrusionOk="0">
                <a:moveTo>
                  <a:pt x="19383" y="21557"/>
                </a:moveTo>
                <a:cubicBezTo>
                  <a:pt x="10304" y="20990"/>
                  <a:pt x="2554" y="14796"/>
                  <a:pt x="-1" y="6067"/>
                </a:cubicBezTo>
              </a:path>
              <a:path w="20730" h="21558" stroke="0" extrusionOk="0">
                <a:moveTo>
                  <a:pt x="19383" y="21557"/>
                </a:moveTo>
                <a:cubicBezTo>
                  <a:pt x="10304" y="20990"/>
                  <a:pt x="2554" y="14796"/>
                  <a:pt x="-1" y="6067"/>
                </a:cubicBezTo>
                <a:lnTo>
                  <a:pt x="20730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7864" name="Text Box 23"/>
          <p:cNvSpPr txBox="1">
            <a:spLocks noChangeArrowheads="1"/>
          </p:cNvSpPr>
          <p:nvPr/>
        </p:nvSpPr>
        <p:spPr bwMode="auto">
          <a:xfrm>
            <a:off x="3124200" y="2819400"/>
            <a:ext cx="1746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7865" name="Text Box 24"/>
          <p:cNvSpPr txBox="1">
            <a:spLocks noChangeArrowheads="1"/>
          </p:cNvSpPr>
          <p:nvPr/>
        </p:nvSpPr>
        <p:spPr bwMode="auto">
          <a:xfrm>
            <a:off x="2895600" y="53340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2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喜歡花蓮</a:t>
            </a:r>
          </a:p>
        </p:txBody>
      </p:sp>
      <p:sp>
        <p:nvSpPr>
          <p:cNvPr id="547866" name="Freeform 25"/>
          <p:cNvSpPr>
            <a:spLocks/>
          </p:cNvSpPr>
          <p:nvPr/>
        </p:nvSpPr>
        <p:spPr bwMode="auto">
          <a:xfrm>
            <a:off x="3873500" y="4541838"/>
            <a:ext cx="419100" cy="661987"/>
          </a:xfrm>
          <a:custGeom>
            <a:avLst/>
            <a:gdLst>
              <a:gd name="T0" fmla="*/ 0 w 264"/>
              <a:gd name="T1" fmla="*/ 2147483647 h 417"/>
              <a:gd name="T2" fmla="*/ 2147483647 w 264"/>
              <a:gd name="T3" fmla="*/ 0 h 417"/>
              <a:gd name="T4" fmla="*/ 0 60000 65536"/>
              <a:gd name="T5" fmla="*/ 0 60000 65536"/>
              <a:gd name="T6" fmla="*/ 0 w 264"/>
              <a:gd name="T7" fmla="*/ 0 h 417"/>
              <a:gd name="T8" fmla="*/ 264 w 264"/>
              <a:gd name="T9" fmla="*/ 417 h 4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64" h="417">
                <a:moveTo>
                  <a:pt x="0" y="417"/>
                </a:moveTo>
                <a:lnTo>
                  <a:pt x="264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940F0-E9B5-4F33-A1A8-EF8A81705D15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05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「小朋友的發展」系統思考圖</a:t>
            </a:r>
            <a:r>
              <a:rPr lang="en-US" altLang="zh-TW" smtClean="0"/>
              <a:t>(</a:t>
            </a:r>
            <a:r>
              <a:rPr lang="zh-TW" altLang="en-US" smtClean="0"/>
              <a:t>太太</a:t>
            </a:r>
            <a:r>
              <a:rPr lang="en-US" altLang="zh-TW" smtClean="0"/>
              <a:t>)</a:t>
            </a:r>
            <a:r>
              <a:rPr lang="en-US" altLang="zh-TW" sz="1400" smtClean="0"/>
              <a:t>  </a:t>
            </a:r>
          </a:p>
        </p:txBody>
      </p:sp>
      <p:sp>
        <p:nvSpPr>
          <p:cNvPr id="548868" name="Text Box 3"/>
          <p:cNvSpPr txBox="1">
            <a:spLocks noChangeArrowheads="1"/>
          </p:cNvSpPr>
          <p:nvPr/>
        </p:nvSpPr>
        <p:spPr bwMode="auto">
          <a:xfrm>
            <a:off x="4038600" y="32766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48869" name="Picture 4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36576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8870" name="Text Box 5"/>
          <p:cNvSpPr txBox="1">
            <a:spLocks noChangeArrowheads="1"/>
          </p:cNvSpPr>
          <p:nvPr/>
        </p:nvSpPr>
        <p:spPr bwMode="auto">
          <a:xfrm>
            <a:off x="2438400" y="3733800"/>
            <a:ext cx="1219200" cy="3810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喜歡花蓮</a:t>
            </a:r>
          </a:p>
        </p:txBody>
      </p:sp>
      <p:sp>
        <p:nvSpPr>
          <p:cNvPr id="548871" name="Text Box 6"/>
          <p:cNvSpPr txBox="1">
            <a:spLocks noChangeArrowheads="1"/>
          </p:cNvSpPr>
          <p:nvPr/>
        </p:nvSpPr>
        <p:spPr bwMode="auto">
          <a:xfrm>
            <a:off x="4343400" y="2362200"/>
            <a:ext cx="13716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父母找到好工作，收入</a:t>
            </a:r>
          </a:p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足以負擔</a:t>
            </a:r>
          </a:p>
        </p:txBody>
      </p:sp>
      <p:sp>
        <p:nvSpPr>
          <p:cNvPr id="548872" name="Text Box 7"/>
          <p:cNvSpPr txBox="1">
            <a:spLocks noChangeArrowheads="1"/>
          </p:cNvSpPr>
          <p:nvPr/>
        </p:nvSpPr>
        <p:spPr bwMode="auto">
          <a:xfrm>
            <a:off x="4419600" y="4572000"/>
            <a:ext cx="1295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快樂</a:t>
            </a:r>
          </a:p>
        </p:txBody>
      </p:sp>
      <p:sp>
        <p:nvSpPr>
          <p:cNvPr id="548873" name="Text Box 8"/>
          <p:cNvSpPr txBox="1">
            <a:spLocks noChangeArrowheads="1"/>
          </p:cNvSpPr>
          <p:nvPr/>
        </p:nvSpPr>
        <p:spPr bwMode="auto">
          <a:xfrm>
            <a:off x="5791200" y="42672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8874" name="Arc 9"/>
          <p:cNvSpPr>
            <a:spLocks/>
          </p:cNvSpPr>
          <p:nvPr/>
        </p:nvSpPr>
        <p:spPr bwMode="auto">
          <a:xfrm>
            <a:off x="3330575" y="3954463"/>
            <a:ext cx="1778000" cy="803275"/>
          </a:xfrm>
          <a:custGeom>
            <a:avLst/>
            <a:gdLst>
              <a:gd name="T0" fmla="*/ 2147483647 w 21003"/>
              <a:gd name="T1" fmla="*/ 2147483647 h 19858"/>
              <a:gd name="T2" fmla="*/ 0 w 21003"/>
              <a:gd name="T3" fmla="*/ 2147483647 h 19858"/>
              <a:gd name="T4" fmla="*/ 2147483647 w 21003"/>
              <a:gd name="T5" fmla="*/ 0 h 19858"/>
              <a:gd name="T6" fmla="*/ 0 60000 65536"/>
              <a:gd name="T7" fmla="*/ 0 60000 65536"/>
              <a:gd name="T8" fmla="*/ 0 60000 65536"/>
              <a:gd name="T9" fmla="*/ 0 w 21003"/>
              <a:gd name="T10" fmla="*/ 0 h 19858"/>
              <a:gd name="T11" fmla="*/ 21003 w 21003"/>
              <a:gd name="T12" fmla="*/ 19858 h 198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03" h="19858" fill="none" extrusionOk="0">
                <a:moveTo>
                  <a:pt x="12504" y="19857"/>
                </a:moveTo>
                <a:cubicBezTo>
                  <a:pt x="6230" y="17172"/>
                  <a:pt x="1594" y="11680"/>
                  <a:pt x="0" y="5044"/>
                </a:cubicBezTo>
              </a:path>
              <a:path w="21003" h="19858" stroke="0" extrusionOk="0">
                <a:moveTo>
                  <a:pt x="12504" y="19857"/>
                </a:moveTo>
                <a:cubicBezTo>
                  <a:pt x="6230" y="17172"/>
                  <a:pt x="1594" y="11680"/>
                  <a:pt x="0" y="5044"/>
                </a:cubicBezTo>
                <a:lnTo>
                  <a:pt x="21003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8875" name="Text Box 10"/>
          <p:cNvSpPr txBox="1">
            <a:spLocks noChangeArrowheads="1"/>
          </p:cNvSpPr>
          <p:nvPr/>
        </p:nvSpPr>
        <p:spPr bwMode="auto">
          <a:xfrm>
            <a:off x="3810000" y="41148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8876" name="Text Box 11"/>
          <p:cNvSpPr txBox="1">
            <a:spLocks noChangeArrowheads="1"/>
          </p:cNvSpPr>
          <p:nvPr/>
        </p:nvSpPr>
        <p:spPr bwMode="auto">
          <a:xfrm>
            <a:off x="6477000" y="37338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生活品質</a:t>
            </a:r>
          </a:p>
        </p:txBody>
      </p:sp>
      <p:sp>
        <p:nvSpPr>
          <p:cNvPr id="548877" name="Arc 12"/>
          <p:cNvSpPr>
            <a:spLocks/>
          </p:cNvSpPr>
          <p:nvPr/>
        </p:nvSpPr>
        <p:spPr bwMode="auto">
          <a:xfrm>
            <a:off x="5106988" y="3114675"/>
            <a:ext cx="1754187" cy="812800"/>
          </a:xfrm>
          <a:custGeom>
            <a:avLst/>
            <a:gdLst>
              <a:gd name="T0" fmla="*/ 2147483647 w 20710"/>
              <a:gd name="T1" fmla="*/ 0 h 20087"/>
              <a:gd name="T2" fmla="*/ 2147483647 w 20710"/>
              <a:gd name="T3" fmla="*/ 2147483647 h 20087"/>
              <a:gd name="T4" fmla="*/ 0 w 20710"/>
              <a:gd name="T5" fmla="*/ 2147483647 h 20087"/>
              <a:gd name="T6" fmla="*/ 0 60000 65536"/>
              <a:gd name="T7" fmla="*/ 0 60000 65536"/>
              <a:gd name="T8" fmla="*/ 0 60000 65536"/>
              <a:gd name="T9" fmla="*/ 0 w 20710"/>
              <a:gd name="T10" fmla="*/ 0 h 20087"/>
              <a:gd name="T11" fmla="*/ 20710 w 20710"/>
              <a:gd name="T12" fmla="*/ 20087 h 200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10" h="20087" fill="none" extrusionOk="0">
                <a:moveTo>
                  <a:pt x="7942" y="0"/>
                </a:moveTo>
                <a:cubicBezTo>
                  <a:pt x="14116" y="2441"/>
                  <a:pt x="18824" y="7586"/>
                  <a:pt x="20710" y="13951"/>
                </a:cubicBezTo>
              </a:path>
              <a:path w="20710" h="20087" stroke="0" extrusionOk="0">
                <a:moveTo>
                  <a:pt x="7942" y="0"/>
                </a:moveTo>
                <a:cubicBezTo>
                  <a:pt x="14116" y="2441"/>
                  <a:pt x="18824" y="7586"/>
                  <a:pt x="20710" y="13951"/>
                </a:cubicBezTo>
                <a:lnTo>
                  <a:pt x="0" y="20087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8878" name="Arc 13"/>
          <p:cNvSpPr>
            <a:spLocks/>
          </p:cNvSpPr>
          <p:nvPr/>
        </p:nvSpPr>
        <p:spPr bwMode="auto">
          <a:xfrm>
            <a:off x="3355975" y="3200400"/>
            <a:ext cx="1752600" cy="768350"/>
          </a:xfrm>
          <a:custGeom>
            <a:avLst/>
            <a:gdLst>
              <a:gd name="T0" fmla="*/ 0 w 20706"/>
              <a:gd name="T1" fmla="*/ 2147483647 h 19010"/>
              <a:gd name="T2" fmla="*/ 2147483647 w 20706"/>
              <a:gd name="T3" fmla="*/ 0 h 19010"/>
              <a:gd name="T4" fmla="*/ 2147483647 w 20706"/>
              <a:gd name="T5" fmla="*/ 2147483647 h 19010"/>
              <a:gd name="T6" fmla="*/ 0 60000 65536"/>
              <a:gd name="T7" fmla="*/ 0 60000 65536"/>
              <a:gd name="T8" fmla="*/ 0 60000 65536"/>
              <a:gd name="T9" fmla="*/ 0 w 20706"/>
              <a:gd name="T10" fmla="*/ 0 h 19010"/>
              <a:gd name="T11" fmla="*/ 20706 w 20706"/>
              <a:gd name="T12" fmla="*/ 19010 h 190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06" h="19010" fill="none" extrusionOk="0">
                <a:moveTo>
                  <a:pt x="0" y="12859"/>
                </a:moveTo>
                <a:cubicBezTo>
                  <a:pt x="1635" y="7354"/>
                  <a:pt x="5395" y="2726"/>
                  <a:pt x="10450" y="0"/>
                </a:cubicBezTo>
              </a:path>
              <a:path w="20706" h="19010" stroke="0" extrusionOk="0">
                <a:moveTo>
                  <a:pt x="0" y="12859"/>
                </a:moveTo>
                <a:cubicBezTo>
                  <a:pt x="1635" y="7354"/>
                  <a:pt x="5395" y="2726"/>
                  <a:pt x="10450" y="0"/>
                </a:cubicBezTo>
                <a:lnTo>
                  <a:pt x="20706" y="1901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8879" name="Arc 14"/>
          <p:cNvSpPr>
            <a:spLocks/>
          </p:cNvSpPr>
          <p:nvPr/>
        </p:nvSpPr>
        <p:spPr bwMode="auto">
          <a:xfrm>
            <a:off x="5334000" y="3886200"/>
            <a:ext cx="1543050" cy="849313"/>
          </a:xfrm>
          <a:custGeom>
            <a:avLst/>
            <a:gdLst>
              <a:gd name="T0" fmla="*/ 2147483647 w 20418"/>
              <a:gd name="T1" fmla="*/ 2147483647 h 20958"/>
              <a:gd name="T2" fmla="*/ 2147483647 w 20418"/>
              <a:gd name="T3" fmla="*/ 2147483647 h 20958"/>
              <a:gd name="T4" fmla="*/ 0 w 20418"/>
              <a:gd name="T5" fmla="*/ 0 h 20958"/>
              <a:gd name="T6" fmla="*/ 0 60000 65536"/>
              <a:gd name="T7" fmla="*/ 0 60000 65536"/>
              <a:gd name="T8" fmla="*/ 0 60000 65536"/>
              <a:gd name="T9" fmla="*/ 0 w 20418"/>
              <a:gd name="T10" fmla="*/ 0 h 20958"/>
              <a:gd name="T11" fmla="*/ 20418 w 20418"/>
              <a:gd name="T12" fmla="*/ 20958 h 209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18" h="20958" fill="none" extrusionOk="0">
                <a:moveTo>
                  <a:pt x="20418" y="7047"/>
                </a:moveTo>
                <a:cubicBezTo>
                  <a:pt x="18033" y="13955"/>
                  <a:pt x="12316" y="19190"/>
                  <a:pt x="5225" y="20958"/>
                </a:cubicBezTo>
              </a:path>
              <a:path w="20418" h="20958" stroke="0" extrusionOk="0">
                <a:moveTo>
                  <a:pt x="20418" y="7047"/>
                </a:moveTo>
                <a:cubicBezTo>
                  <a:pt x="18033" y="13955"/>
                  <a:pt x="12316" y="19190"/>
                  <a:pt x="5225" y="20958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8880" name="Text Box 15"/>
          <p:cNvSpPr txBox="1">
            <a:spLocks noChangeArrowheads="1"/>
          </p:cNvSpPr>
          <p:nvPr/>
        </p:nvSpPr>
        <p:spPr bwMode="auto">
          <a:xfrm>
            <a:off x="6172200" y="35052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8881" name="Text Box 16"/>
          <p:cNvSpPr txBox="1">
            <a:spLocks noChangeArrowheads="1"/>
          </p:cNvSpPr>
          <p:nvPr/>
        </p:nvSpPr>
        <p:spPr bwMode="auto">
          <a:xfrm>
            <a:off x="609600" y="32004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自然環境</a:t>
            </a:r>
          </a:p>
        </p:txBody>
      </p:sp>
      <p:sp>
        <p:nvSpPr>
          <p:cNvPr id="548882" name="Text Box 17"/>
          <p:cNvSpPr txBox="1">
            <a:spLocks noChangeArrowheads="1"/>
          </p:cNvSpPr>
          <p:nvPr/>
        </p:nvSpPr>
        <p:spPr bwMode="auto">
          <a:xfrm>
            <a:off x="685800" y="42672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教育資源</a:t>
            </a:r>
          </a:p>
        </p:txBody>
      </p:sp>
      <p:sp>
        <p:nvSpPr>
          <p:cNvPr id="548883" name="Line 18"/>
          <p:cNvSpPr>
            <a:spLocks noChangeShapeType="1"/>
          </p:cNvSpPr>
          <p:nvPr/>
        </p:nvSpPr>
        <p:spPr bwMode="auto">
          <a:xfrm>
            <a:off x="1981200" y="3429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  <p:sp>
        <p:nvSpPr>
          <p:cNvPr id="548884" name="Line 19"/>
          <p:cNvSpPr>
            <a:spLocks noChangeShapeType="1"/>
          </p:cNvSpPr>
          <p:nvPr/>
        </p:nvSpPr>
        <p:spPr bwMode="auto">
          <a:xfrm flipV="1">
            <a:off x="1905000" y="4038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E81446-C864-4727-AE1B-8A0BB4EF2B2B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整合後的系統思考圖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066800"/>
            <a:ext cx="9144000" cy="4924425"/>
            <a:chOff x="0" y="672"/>
            <a:chExt cx="5760" cy="3102"/>
          </a:xfrm>
        </p:grpSpPr>
        <p:sp>
          <p:nvSpPr>
            <p:cNvPr id="549893" name="Text Box 4"/>
            <p:cNvSpPr txBox="1">
              <a:spLocks noChangeArrowheads="1"/>
            </p:cNvSpPr>
            <p:nvPr/>
          </p:nvSpPr>
          <p:spPr bwMode="auto">
            <a:xfrm>
              <a:off x="2616" y="2367"/>
              <a:ext cx="939" cy="1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先生工作發展</a:t>
              </a:r>
            </a:p>
          </p:txBody>
        </p:sp>
        <p:sp>
          <p:nvSpPr>
            <p:cNvPr id="549894" name="Text Box 5"/>
            <p:cNvSpPr txBox="1">
              <a:spLocks noChangeArrowheads="1"/>
            </p:cNvSpPr>
            <p:nvPr/>
          </p:nvSpPr>
          <p:spPr bwMode="auto">
            <a:xfrm>
              <a:off x="3555" y="2638"/>
              <a:ext cx="573" cy="194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收入穩定</a:t>
              </a:r>
            </a:p>
          </p:txBody>
        </p:sp>
        <p:sp>
          <p:nvSpPr>
            <p:cNvPr id="549895" name="Arc 6"/>
            <p:cNvSpPr>
              <a:spLocks/>
            </p:cNvSpPr>
            <p:nvPr/>
          </p:nvSpPr>
          <p:spPr bwMode="auto">
            <a:xfrm>
              <a:off x="2208" y="672"/>
              <a:ext cx="3015" cy="1645"/>
            </a:xfrm>
            <a:custGeom>
              <a:avLst/>
              <a:gdLst>
                <a:gd name="T0" fmla="*/ 0 w 38443"/>
                <a:gd name="T1" fmla="*/ 0 h 36350"/>
                <a:gd name="T2" fmla="*/ 0 w 38443"/>
                <a:gd name="T3" fmla="*/ 0 h 36350"/>
                <a:gd name="T4" fmla="*/ 0 w 38443"/>
                <a:gd name="T5" fmla="*/ 0 h 36350"/>
                <a:gd name="T6" fmla="*/ 0 60000 65536"/>
                <a:gd name="T7" fmla="*/ 0 60000 65536"/>
                <a:gd name="T8" fmla="*/ 0 60000 65536"/>
                <a:gd name="T9" fmla="*/ 0 w 38443"/>
                <a:gd name="T10" fmla="*/ 0 h 36350"/>
                <a:gd name="T11" fmla="*/ 38443 w 38443"/>
                <a:gd name="T12" fmla="*/ 36350 h 363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43" h="36350" fill="none" extrusionOk="0">
                  <a:moveTo>
                    <a:pt x="5820" y="36350"/>
                  </a:moveTo>
                  <a:cubicBezTo>
                    <a:pt x="2080" y="32349"/>
                    <a:pt x="0" y="2707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148" y="-1"/>
                    <a:pt x="34343" y="2970"/>
                    <a:pt x="38443" y="8076"/>
                  </a:cubicBezTo>
                </a:path>
                <a:path w="38443" h="36350" stroke="0" extrusionOk="0">
                  <a:moveTo>
                    <a:pt x="5820" y="36350"/>
                  </a:moveTo>
                  <a:cubicBezTo>
                    <a:pt x="2080" y="32349"/>
                    <a:pt x="0" y="2707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148" y="-1"/>
                    <a:pt x="34343" y="2970"/>
                    <a:pt x="38443" y="8076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57150">
              <a:solidFill>
                <a:srgbClr val="00FFFF"/>
              </a:solidFill>
              <a:prstDash val="sysDot"/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896" name="Arc 7"/>
            <p:cNvSpPr>
              <a:spLocks/>
            </p:cNvSpPr>
            <p:nvPr/>
          </p:nvSpPr>
          <p:spPr bwMode="auto">
            <a:xfrm rot="10800000" flipH="1">
              <a:off x="4862" y="1721"/>
              <a:ext cx="640" cy="644"/>
            </a:xfrm>
            <a:custGeom>
              <a:avLst/>
              <a:gdLst>
                <a:gd name="T0" fmla="*/ 0 w 21184"/>
                <a:gd name="T1" fmla="*/ 0 h 20525"/>
                <a:gd name="T2" fmla="*/ 0 w 21184"/>
                <a:gd name="T3" fmla="*/ 0 h 20525"/>
                <a:gd name="T4" fmla="*/ 0 w 21184"/>
                <a:gd name="T5" fmla="*/ 0 h 20525"/>
                <a:gd name="T6" fmla="*/ 0 60000 65536"/>
                <a:gd name="T7" fmla="*/ 0 60000 65536"/>
                <a:gd name="T8" fmla="*/ 0 60000 65536"/>
                <a:gd name="T9" fmla="*/ 0 w 21184"/>
                <a:gd name="T10" fmla="*/ 0 h 20525"/>
                <a:gd name="T11" fmla="*/ 21184 w 21184"/>
                <a:gd name="T12" fmla="*/ 20525 h 205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84" h="20525" fill="none" extrusionOk="0">
                  <a:moveTo>
                    <a:pt x="6730" y="0"/>
                  </a:moveTo>
                  <a:cubicBezTo>
                    <a:pt x="14137" y="2429"/>
                    <a:pt x="19660" y="8659"/>
                    <a:pt x="21183" y="16304"/>
                  </a:cubicBezTo>
                </a:path>
                <a:path w="21184" h="20525" stroke="0" extrusionOk="0">
                  <a:moveTo>
                    <a:pt x="6730" y="0"/>
                  </a:moveTo>
                  <a:cubicBezTo>
                    <a:pt x="14137" y="2429"/>
                    <a:pt x="19660" y="8659"/>
                    <a:pt x="21183" y="16304"/>
                  </a:cubicBezTo>
                  <a:lnTo>
                    <a:pt x="0" y="20525"/>
                  </a:lnTo>
                  <a:close/>
                </a:path>
              </a:pathLst>
            </a:custGeom>
            <a:noFill/>
            <a:ln w="57150">
              <a:solidFill>
                <a:srgbClr val="00FFFF"/>
              </a:solidFill>
              <a:prstDash val="sysDot"/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897" name="Text Box 8"/>
            <p:cNvSpPr txBox="1">
              <a:spLocks noChangeArrowheads="1"/>
            </p:cNvSpPr>
            <p:nvPr/>
          </p:nvSpPr>
          <p:spPr bwMode="auto">
            <a:xfrm>
              <a:off x="3310" y="1960"/>
              <a:ext cx="123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898" name="Text Box 9"/>
            <p:cNvSpPr txBox="1">
              <a:spLocks noChangeArrowheads="1"/>
            </p:cNvSpPr>
            <p:nvPr/>
          </p:nvSpPr>
          <p:spPr bwMode="auto">
            <a:xfrm>
              <a:off x="3310" y="1316"/>
              <a:ext cx="94" cy="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899" name="Text Box 10"/>
            <p:cNvSpPr txBox="1">
              <a:spLocks noChangeArrowheads="1"/>
            </p:cNvSpPr>
            <p:nvPr/>
          </p:nvSpPr>
          <p:spPr bwMode="auto">
            <a:xfrm>
              <a:off x="4168" y="943"/>
              <a:ext cx="204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－</a:t>
              </a:r>
            </a:p>
          </p:txBody>
        </p:sp>
        <p:sp>
          <p:nvSpPr>
            <p:cNvPr id="549900" name="Text Box 11"/>
            <p:cNvSpPr txBox="1">
              <a:spLocks noChangeArrowheads="1"/>
            </p:cNvSpPr>
            <p:nvPr/>
          </p:nvSpPr>
          <p:spPr bwMode="auto">
            <a:xfrm>
              <a:off x="4698" y="1282"/>
              <a:ext cx="123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－</a:t>
              </a:r>
            </a:p>
          </p:txBody>
        </p:sp>
        <p:pic>
          <p:nvPicPr>
            <p:cNvPr id="549901" name="Picture 12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7" y="1757"/>
              <a:ext cx="287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02" name="Text Box 13"/>
            <p:cNvSpPr txBox="1">
              <a:spLocks noChangeArrowheads="1"/>
            </p:cNvSpPr>
            <p:nvPr/>
          </p:nvSpPr>
          <p:spPr bwMode="auto">
            <a:xfrm>
              <a:off x="3474" y="774"/>
              <a:ext cx="653" cy="30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東部學生來源總數</a:t>
              </a:r>
            </a:p>
          </p:txBody>
        </p:sp>
        <p:sp>
          <p:nvSpPr>
            <p:cNvPr id="549903" name="Text Box 14"/>
            <p:cNvSpPr txBox="1">
              <a:spLocks noChangeArrowheads="1"/>
            </p:cNvSpPr>
            <p:nvPr/>
          </p:nvSpPr>
          <p:spPr bwMode="auto">
            <a:xfrm>
              <a:off x="3474" y="1418"/>
              <a:ext cx="653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東部學校</a:t>
              </a:r>
            </a:p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招生愈好</a:t>
              </a:r>
            </a:p>
          </p:txBody>
        </p:sp>
        <p:sp>
          <p:nvSpPr>
            <p:cNvPr id="549904" name="Text Box 15"/>
            <p:cNvSpPr txBox="1">
              <a:spLocks noChangeArrowheads="1"/>
            </p:cNvSpPr>
            <p:nvPr/>
          </p:nvSpPr>
          <p:spPr bwMode="auto">
            <a:xfrm>
              <a:off x="4331" y="1079"/>
              <a:ext cx="1307" cy="1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北部學校招生愈好</a:t>
              </a:r>
            </a:p>
          </p:txBody>
        </p:sp>
        <p:sp>
          <p:nvSpPr>
            <p:cNvPr id="549905" name="Arc 16"/>
            <p:cNvSpPr>
              <a:spLocks/>
            </p:cNvSpPr>
            <p:nvPr/>
          </p:nvSpPr>
          <p:spPr bwMode="auto">
            <a:xfrm>
              <a:off x="3025" y="943"/>
              <a:ext cx="426" cy="542"/>
            </a:xfrm>
            <a:custGeom>
              <a:avLst/>
              <a:gdLst>
                <a:gd name="T0" fmla="*/ 0 w 22542"/>
                <a:gd name="T1" fmla="*/ 0 h 43174"/>
                <a:gd name="T2" fmla="*/ 0 w 22542"/>
                <a:gd name="T3" fmla="*/ 0 h 43174"/>
                <a:gd name="T4" fmla="*/ 0 w 22542"/>
                <a:gd name="T5" fmla="*/ 0 h 43174"/>
                <a:gd name="T6" fmla="*/ 0 60000 65536"/>
                <a:gd name="T7" fmla="*/ 0 60000 65536"/>
                <a:gd name="T8" fmla="*/ 0 60000 65536"/>
                <a:gd name="T9" fmla="*/ 0 w 22542"/>
                <a:gd name="T10" fmla="*/ 0 h 43174"/>
                <a:gd name="T11" fmla="*/ 22542 w 22542"/>
                <a:gd name="T12" fmla="*/ 43174 h 431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42" h="43174" fill="none" extrusionOk="0">
                  <a:moveTo>
                    <a:pt x="22542" y="43153"/>
                  </a:moveTo>
                  <a:cubicBezTo>
                    <a:pt x="22228" y="43167"/>
                    <a:pt x="21914" y="43173"/>
                    <a:pt x="21600" y="43174"/>
                  </a:cubicBezTo>
                  <a:cubicBezTo>
                    <a:pt x="9670" y="43174"/>
                    <a:pt x="0" y="33503"/>
                    <a:pt x="0" y="21574"/>
                  </a:cubicBezTo>
                  <a:cubicBezTo>
                    <a:pt x="-1" y="10059"/>
                    <a:pt x="9031" y="569"/>
                    <a:pt x="20532" y="0"/>
                  </a:cubicBezTo>
                </a:path>
                <a:path w="22542" h="43174" stroke="0" extrusionOk="0">
                  <a:moveTo>
                    <a:pt x="22542" y="43153"/>
                  </a:moveTo>
                  <a:cubicBezTo>
                    <a:pt x="22228" y="43167"/>
                    <a:pt x="21914" y="43173"/>
                    <a:pt x="21600" y="43174"/>
                  </a:cubicBezTo>
                  <a:cubicBezTo>
                    <a:pt x="9670" y="43174"/>
                    <a:pt x="0" y="33503"/>
                    <a:pt x="0" y="21574"/>
                  </a:cubicBezTo>
                  <a:cubicBezTo>
                    <a:pt x="-1" y="10059"/>
                    <a:pt x="9031" y="569"/>
                    <a:pt x="20532" y="0"/>
                  </a:cubicBezTo>
                  <a:lnTo>
                    <a:pt x="21600" y="21574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06" name="Arc 17"/>
            <p:cNvSpPr>
              <a:spLocks/>
            </p:cNvSpPr>
            <p:nvPr/>
          </p:nvSpPr>
          <p:spPr bwMode="auto">
            <a:xfrm>
              <a:off x="4086" y="1282"/>
              <a:ext cx="587" cy="238"/>
            </a:xfrm>
            <a:custGeom>
              <a:avLst/>
              <a:gdLst>
                <a:gd name="T0" fmla="*/ 0 w 21600"/>
                <a:gd name="T1" fmla="*/ 0 h 21982"/>
                <a:gd name="T2" fmla="*/ 0 w 21600"/>
                <a:gd name="T3" fmla="*/ 0 h 21982"/>
                <a:gd name="T4" fmla="*/ 0 w 21600"/>
                <a:gd name="T5" fmla="*/ 0 h 21982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982"/>
                <a:gd name="T11" fmla="*/ 21600 w 21600"/>
                <a:gd name="T12" fmla="*/ 21982 h 219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982" fill="none" extrusionOk="0">
                  <a:moveTo>
                    <a:pt x="21595" y="0"/>
                  </a:moveTo>
                  <a:cubicBezTo>
                    <a:pt x="21598" y="143"/>
                    <a:pt x="21600" y="287"/>
                    <a:pt x="21600" y="431"/>
                  </a:cubicBezTo>
                  <a:cubicBezTo>
                    <a:pt x="21600" y="11798"/>
                    <a:pt x="12789" y="21220"/>
                    <a:pt x="1447" y="21982"/>
                  </a:cubicBezTo>
                </a:path>
                <a:path w="21600" h="21982" stroke="0" extrusionOk="0">
                  <a:moveTo>
                    <a:pt x="21595" y="0"/>
                  </a:moveTo>
                  <a:cubicBezTo>
                    <a:pt x="21598" y="143"/>
                    <a:pt x="21600" y="287"/>
                    <a:pt x="21600" y="431"/>
                  </a:cubicBezTo>
                  <a:cubicBezTo>
                    <a:pt x="21600" y="11798"/>
                    <a:pt x="12789" y="21220"/>
                    <a:pt x="1447" y="21982"/>
                  </a:cubicBezTo>
                  <a:lnTo>
                    <a:pt x="0" y="43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07" name="Arc 18"/>
            <p:cNvSpPr>
              <a:spLocks/>
            </p:cNvSpPr>
            <p:nvPr/>
          </p:nvSpPr>
          <p:spPr bwMode="auto">
            <a:xfrm>
              <a:off x="4127" y="912"/>
              <a:ext cx="531" cy="201"/>
            </a:xfrm>
            <a:custGeom>
              <a:avLst/>
              <a:gdLst>
                <a:gd name="T0" fmla="*/ 0 w 21194"/>
                <a:gd name="T1" fmla="*/ 0 h 21597"/>
                <a:gd name="T2" fmla="*/ 0 w 21194"/>
                <a:gd name="T3" fmla="*/ 0 h 21597"/>
                <a:gd name="T4" fmla="*/ 0 w 21194"/>
                <a:gd name="T5" fmla="*/ 0 h 21597"/>
                <a:gd name="T6" fmla="*/ 0 60000 65536"/>
                <a:gd name="T7" fmla="*/ 0 60000 65536"/>
                <a:gd name="T8" fmla="*/ 0 60000 65536"/>
                <a:gd name="T9" fmla="*/ 0 w 21194"/>
                <a:gd name="T10" fmla="*/ 0 h 21597"/>
                <a:gd name="T11" fmla="*/ 21194 w 21194"/>
                <a:gd name="T12" fmla="*/ 21597 h 215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4" h="21597" fill="none" extrusionOk="0">
                  <a:moveTo>
                    <a:pt x="346" y="-1"/>
                  </a:moveTo>
                  <a:cubicBezTo>
                    <a:pt x="10537" y="163"/>
                    <a:pt x="19228" y="7429"/>
                    <a:pt x="21194" y="17430"/>
                  </a:cubicBezTo>
                </a:path>
                <a:path w="21194" h="21597" stroke="0" extrusionOk="0">
                  <a:moveTo>
                    <a:pt x="346" y="-1"/>
                  </a:moveTo>
                  <a:cubicBezTo>
                    <a:pt x="10537" y="163"/>
                    <a:pt x="19228" y="7429"/>
                    <a:pt x="21194" y="17430"/>
                  </a:cubicBezTo>
                  <a:lnTo>
                    <a:pt x="0" y="21597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pic>
          <p:nvPicPr>
            <p:cNvPr id="549908" name="Picture 19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7" y="1147"/>
              <a:ext cx="287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09" name="Text Box 20"/>
            <p:cNvSpPr txBox="1">
              <a:spLocks noChangeArrowheads="1"/>
            </p:cNvSpPr>
            <p:nvPr/>
          </p:nvSpPr>
          <p:spPr bwMode="auto">
            <a:xfrm>
              <a:off x="3474" y="2028"/>
              <a:ext cx="653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東部學校</a:t>
              </a:r>
            </a:p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的發展</a:t>
              </a:r>
            </a:p>
          </p:txBody>
        </p:sp>
        <p:sp>
          <p:nvSpPr>
            <p:cNvPr id="549910" name="Arc 21"/>
            <p:cNvSpPr>
              <a:spLocks/>
            </p:cNvSpPr>
            <p:nvPr/>
          </p:nvSpPr>
          <p:spPr bwMode="auto">
            <a:xfrm>
              <a:off x="3025" y="1588"/>
              <a:ext cx="426" cy="541"/>
            </a:xfrm>
            <a:custGeom>
              <a:avLst/>
              <a:gdLst>
                <a:gd name="T0" fmla="*/ 0 w 22542"/>
                <a:gd name="T1" fmla="*/ 0 h 43200"/>
                <a:gd name="T2" fmla="*/ 0 w 22542"/>
                <a:gd name="T3" fmla="*/ 0 h 43200"/>
                <a:gd name="T4" fmla="*/ 0 w 22542"/>
                <a:gd name="T5" fmla="*/ 0 h 43200"/>
                <a:gd name="T6" fmla="*/ 0 60000 65536"/>
                <a:gd name="T7" fmla="*/ 0 60000 65536"/>
                <a:gd name="T8" fmla="*/ 0 60000 65536"/>
                <a:gd name="T9" fmla="*/ 0 w 22542"/>
                <a:gd name="T10" fmla="*/ 0 h 43200"/>
                <a:gd name="T11" fmla="*/ 22542 w 22542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42" h="43200" fill="none" extrusionOk="0">
                  <a:moveTo>
                    <a:pt x="22542" y="43179"/>
                  </a:moveTo>
                  <a:cubicBezTo>
                    <a:pt x="22228" y="43193"/>
                    <a:pt x="2191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44" y="-1"/>
                    <a:pt x="22088" y="4"/>
                    <a:pt x="22331" y="12"/>
                  </a:cubicBezTo>
                </a:path>
                <a:path w="22542" h="43200" stroke="0" extrusionOk="0">
                  <a:moveTo>
                    <a:pt x="22542" y="43179"/>
                  </a:moveTo>
                  <a:cubicBezTo>
                    <a:pt x="22228" y="43193"/>
                    <a:pt x="2191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44" y="-1"/>
                    <a:pt x="22088" y="4"/>
                    <a:pt x="22331" y="1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11" name="Arc 22"/>
            <p:cNvSpPr>
              <a:spLocks/>
            </p:cNvSpPr>
            <p:nvPr/>
          </p:nvSpPr>
          <p:spPr bwMode="auto">
            <a:xfrm>
              <a:off x="4168" y="1587"/>
              <a:ext cx="408" cy="542"/>
            </a:xfrm>
            <a:custGeom>
              <a:avLst/>
              <a:gdLst>
                <a:gd name="T0" fmla="*/ 0 w 21600"/>
                <a:gd name="T1" fmla="*/ 0 h 43145"/>
                <a:gd name="T2" fmla="*/ 0 w 21600"/>
                <a:gd name="T3" fmla="*/ 0 h 43145"/>
                <a:gd name="T4" fmla="*/ 0 w 21600"/>
                <a:gd name="T5" fmla="*/ 0 h 43145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145"/>
                <a:gd name="T11" fmla="*/ 21600 w 21600"/>
                <a:gd name="T12" fmla="*/ 43145 h 43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145" fill="none" extrusionOk="0">
                  <a:moveTo>
                    <a:pt x="609" y="-1"/>
                  </a:moveTo>
                  <a:cubicBezTo>
                    <a:pt x="12296" y="329"/>
                    <a:pt x="21600" y="9898"/>
                    <a:pt x="21600" y="21591"/>
                  </a:cubicBezTo>
                  <a:cubicBezTo>
                    <a:pt x="21600" y="32974"/>
                    <a:pt x="12765" y="42404"/>
                    <a:pt x="1406" y="43145"/>
                  </a:cubicBezTo>
                </a:path>
                <a:path w="21600" h="43145" stroke="0" extrusionOk="0">
                  <a:moveTo>
                    <a:pt x="609" y="-1"/>
                  </a:moveTo>
                  <a:cubicBezTo>
                    <a:pt x="12296" y="329"/>
                    <a:pt x="21600" y="9898"/>
                    <a:pt x="21600" y="21591"/>
                  </a:cubicBezTo>
                  <a:cubicBezTo>
                    <a:pt x="21600" y="32974"/>
                    <a:pt x="12765" y="42404"/>
                    <a:pt x="1406" y="43145"/>
                  </a:cubicBezTo>
                  <a:lnTo>
                    <a:pt x="0" y="2159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12" name="Text Box 23"/>
            <p:cNvSpPr txBox="1">
              <a:spLocks noChangeArrowheads="1"/>
            </p:cNvSpPr>
            <p:nvPr/>
          </p:nvSpPr>
          <p:spPr bwMode="auto">
            <a:xfrm>
              <a:off x="4372" y="2367"/>
              <a:ext cx="612" cy="1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從事研究</a:t>
              </a:r>
            </a:p>
          </p:txBody>
        </p:sp>
        <p:sp>
          <p:nvSpPr>
            <p:cNvPr id="549913" name="Text Box 24"/>
            <p:cNvSpPr txBox="1">
              <a:spLocks noChangeArrowheads="1"/>
            </p:cNvSpPr>
            <p:nvPr/>
          </p:nvSpPr>
          <p:spPr bwMode="auto">
            <a:xfrm>
              <a:off x="5107" y="1553"/>
              <a:ext cx="653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北部學校</a:t>
              </a:r>
            </a:p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的發展</a:t>
              </a:r>
            </a:p>
          </p:txBody>
        </p:sp>
        <p:sp>
          <p:nvSpPr>
            <p:cNvPr id="549914" name="Arc 25"/>
            <p:cNvSpPr>
              <a:spLocks/>
            </p:cNvSpPr>
            <p:nvPr/>
          </p:nvSpPr>
          <p:spPr bwMode="auto">
            <a:xfrm>
              <a:off x="3065" y="2163"/>
              <a:ext cx="393" cy="288"/>
            </a:xfrm>
            <a:custGeom>
              <a:avLst/>
              <a:gdLst>
                <a:gd name="T0" fmla="*/ 0 w 20789"/>
                <a:gd name="T1" fmla="*/ 0 h 21600"/>
                <a:gd name="T2" fmla="*/ 0 w 20789"/>
                <a:gd name="T3" fmla="*/ 0 h 21600"/>
                <a:gd name="T4" fmla="*/ 0 w 20789"/>
                <a:gd name="T5" fmla="*/ 0 h 21600"/>
                <a:gd name="T6" fmla="*/ 0 60000 65536"/>
                <a:gd name="T7" fmla="*/ 0 60000 65536"/>
                <a:gd name="T8" fmla="*/ 0 60000 65536"/>
                <a:gd name="T9" fmla="*/ 0 w 20789"/>
                <a:gd name="T10" fmla="*/ 0 h 21600"/>
                <a:gd name="T11" fmla="*/ 20789 w 2078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89" h="21600" fill="none" extrusionOk="0">
                  <a:moveTo>
                    <a:pt x="-1" y="13583"/>
                  </a:moveTo>
                  <a:cubicBezTo>
                    <a:pt x="3278" y="5380"/>
                    <a:pt x="11222" y="-1"/>
                    <a:pt x="20057" y="0"/>
                  </a:cubicBezTo>
                  <a:cubicBezTo>
                    <a:pt x="20301" y="0"/>
                    <a:pt x="20545" y="4"/>
                    <a:pt x="20788" y="12"/>
                  </a:cubicBezTo>
                </a:path>
                <a:path w="20789" h="21600" stroke="0" extrusionOk="0">
                  <a:moveTo>
                    <a:pt x="-1" y="13583"/>
                  </a:moveTo>
                  <a:cubicBezTo>
                    <a:pt x="3278" y="5380"/>
                    <a:pt x="11222" y="-1"/>
                    <a:pt x="20057" y="0"/>
                  </a:cubicBezTo>
                  <a:cubicBezTo>
                    <a:pt x="20301" y="0"/>
                    <a:pt x="20545" y="4"/>
                    <a:pt x="20788" y="12"/>
                  </a:cubicBezTo>
                  <a:lnTo>
                    <a:pt x="20057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15" name="Arc 26"/>
            <p:cNvSpPr>
              <a:spLocks/>
            </p:cNvSpPr>
            <p:nvPr/>
          </p:nvSpPr>
          <p:spPr bwMode="auto">
            <a:xfrm>
              <a:off x="3065" y="2502"/>
              <a:ext cx="449" cy="170"/>
            </a:xfrm>
            <a:custGeom>
              <a:avLst/>
              <a:gdLst>
                <a:gd name="T0" fmla="*/ 0 w 21529"/>
                <a:gd name="T1" fmla="*/ 0 h 21596"/>
                <a:gd name="T2" fmla="*/ 0 w 21529"/>
                <a:gd name="T3" fmla="*/ 0 h 21596"/>
                <a:gd name="T4" fmla="*/ 0 w 21529"/>
                <a:gd name="T5" fmla="*/ 0 h 21596"/>
                <a:gd name="T6" fmla="*/ 0 60000 65536"/>
                <a:gd name="T7" fmla="*/ 0 60000 65536"/>
                <a:gd name="T8" fmla="*/ 0 60000 65536"/>
                <a:gd name="T9" fmla="*/ 0 w 21529"/>
                <a:gd name="T10" fmla="*/ 0 h 21596"/>
                <a:gd name="T11" fmla="*/ 21529 w 21529"/>
                <a:gd name="T12" fmla="*/ 21596 h 215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29" h="21596" fill="none" extrusionOk="0">
                  <a:moveTo>
                    <a:pt x="21118" y="21596"/>
                  </a:moveTo>
                  <a:cubicBezTo>
                    <a:pt x="10025" y="21385"/>
                    <a:pt x="895" y="12804"/>
                    <a:pt x="-1" y="1745"/>
                  </a:cubicBezTo>
                </a:path>
                <a:path w="21529" h="21596" stroke="0" extrusionOk="0">
                  <a:moveTo>
                    <a:pt x="21118" y="21596"/>
                  </a:moveTo>
                  <a:cubicBezTo>
                    <a:pt x="10025" y="21385"/>
                    <a:pt x="895" y="12804"/>
                    <a:pt x="-1" y="1745"/>
                  </a:cubicBezTo>
                  <a:lnTo>
                    <a:pt x="21529" y="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16" name="Arc 27"/>
            <p:cNvSpPr>
              <a:spLocks/>
            </p:cNvSpPr>
            <p:nvPr/>
          </p:nvSpPr>
          <p:spPr bwMode="auto">
            <a:xfrm>
              <a:off x="4045" y="2502"/>
              <a:ext cx="531" cy="164"/>
            </a:xfrm>
            <a:custGeom>
              <a:avLst/>
              <a:gdLst>
                <a:gd name="T0" fmla="*/ 0 w 21480"/>
                <a:gd name="T1" fmla="*/ 0 h 20839"/>
                <a:gd name="T2" fmla="*/ 0 w 21480"/>
                <a:gd name="T3" fmla="*/ 0 h 20839"/>
                <a:gd name="T4" fmla="*/ 0 w 21480"/>
                <a:gd name="T5" fmla="*/ 0 h 20839"/>
                <a:gd name="T6" fmla="*/ 0 60000 65536"/>
                <a:gd name="T7" fmla="*/ 0 60000 65536"/>
                <a:gd name="T8" fmla="*/ 0 60000 65536"/>
                <a:gd name="T9" fmla="*/ 0 w 21480"/>
                <a:gd name="T10" fmla="*/ 0 h 20839"/>
                <a:gd name="T11" fmla="*/ 21480 w 21480"/>
                <a:gd name="T12" fmla="*/ 20839 h 208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80" h="20839" fill="none" extrusionOk="0">
                  <a:moveTo>
                    <a:pt x="21479" y="2276"/>
                  </a:moveTo>
                  <a:cubicBezTo>
                    <a:pt x="20541" y="11127"/>
                    <a:pt x="14270" y="18497"/>
                    <a:pt x="5682" y="20838"/>
                  </a:cubicBezTo>
                </a:path>
                <a:path w="21480" h="20839" stroke="0" extrusionOk="0">
                  <a:moveTo>
                    <a:pt x="21479" y="2276"/>
                  </a:moveTo>
                  <a:cubicBezTo>
                    <a:pt x="20541" y="11127"/>
                    <a:pt x="14270" y="18497"/>
                    <a:pt x="5682" y="20838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17" name="Arc 28"/>
            <p:cNvSpPr>
              <a:spLocks/>
            </p:cNvSpPr>
            <p:nvPr/>
          </p:nvSpPr>
          <p:spPr bwMode="auto">
            <a:xfrm>
              <a:off x="4127" y="2198"/>
              <a:ext cx="427" cy="203"/>
            </a:xfrm>
            <a:custGeom>
              <a:avLst/>
              <a:gdLst>
                <a:gd name="T0" fmla="*/ 0 w 20482"/>
                <a:gd name="T1" fmla="*/ 0 h 21596"/>
                <a:gd name="T2" fmla="*/ 0 w 20482"/>
                <a:gd name="T3" fmla="*/ 0 h 21596"/>
                <a:gd name="T4" fmla="*/ 0 w 20482"/>
                <a:gd name="T5" fmla="*/ 0 h 21596"/>
                <a:gd name="T6" fmla="*/ 0 60000 65536"/>
                <a:gd name="T7" fmla="*/ 0 60000 65536"/>
                <a:gd name="T8" fmla="*/ 0 60000 65536"/>
                <a:gd name="T9" fmla="*/ 0 w 20482"/>
                <a:gd name="T10" fmla="*/ 0 h 21596"/>
                <a:gd name="T11" fmla="*/ 20482 w 20482"/>
                <a:gd name="T12" fmla="*/ 21596 h 215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82" h="21596" fill="none" extrusionOk="0">
                  <a:moveTo>
                    <a:pt x="415" y="0"/>
                  </a:moveTo>
                  <a:cubicBezTo>
                    <a:pt x="9548" y="175"/>
                    <a:pt x="17582" y="6076"/>
                    <a:pt x="20482" y="14737"/>
                  </a:cubicBezTo>
                </a:path>
                <a:path w="20482" h="21596" stroke="0" extrusionOk="0">
                  <a:moveTo>
                    <a:pt x="415" y="0"/>
                  </a:moveTo>
                  <a:cubicBezTo>
                    <a:pt x="9548" y="175"/>
                    <a:pt x="17582" y="6076"/>
                    <a:pt x="20482" y="14737"/>
                  </a:cubicBezTo>
                  <a:lnTo>
                    <a:pt x="0" y="21596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pic>
          <p:nvPicPr>
            <p:cNvPr id="549918" name="Picture 29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7" y="2333"/>
              <a:ext cx="287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19" name="Arc 30"/>
            <p:cNvSpPr>
              <a:spLocks/>
            </p:cNvSpPr>
            <p:nvPr/>
          </p:nvSpPr>
          <p:spPr bwMode="auto">
            <a:xfrm rot="10800000" flipH="1">
              <a:off x="4862" y="1248"/>
              <a:ext cx="629" cy="298"/>
            </a:xfrm>
            <a:custGeom>
              <a:avLst/>
              <a:gdLst>
                <a:gd name="T0" fmla="*/ 0 w 21558"/>
                <a:gd name="T1" fmla="*/ 0 h 9482"/>
                <a:gd name="T2" fmla="*/ 0 w 21558"/>
                <a:gd name="T3" fmla="*/ 0 h 9482"/>
                <a:gd name="T4" fmla="*/ 0 w 21558"/>
                <a:gd name="T5" fmla="*/ 0 h 9482"/>
                <a:gd name="T6" fmla="*/ 0 60000 65536"/>
                <a:gd name="T7" fmla="*/ 0 60000 65536"/>
                <a:gd name="T8" fmla="*/ 0 60000 65536"/>
                <a:gd name="T9" fmla="*/ 0 w 21558"/>
                <a:gd name="T10" fmla="*/ 0 h 9482"/>
                <a:gd name="T11" fmla="*/ 21558 w 21558"/>
                <a:gd name="T12" fmla="*/ 9482 h 9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58" h="9482" fill="none" extrusionOk="0">
                  <a:moveTo>
                    <a:pt x="21557" y="1349"/>
                  </a:moveTo>
                  <a:cubicBezTo>
                    <a:pt x="21380" y="4175"/>
                    <a:pt x="20650" y="6938"/>
                    <a:pt x="19407" y="9481"/>
                  </a:cubicBezTo>
                </a:path>
                <a:path w="21558" h="9482" stroke="0" extrusionOk="0">
                  <a:moveTo>
                    <a:pt x="21557" y="1349"/>
                  </a:moveTo>
                  <a:cubicBezTo>
                    <a:pt x="21380" y="4175"/>
                    <a:pt x="20650" y="6938"/>
                    <a:pt x="19407" y="9481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rgbClr val="00FFFF"/>
              </a:solidFill>
              <a:prstDash val="sysDot"/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20" name="Text Box 31"/>
            <p:cNvSpPr txBox="1">
              <a:spLocks noChangeArrowheads="1"/>
            </p:cNvSpPr>
            <p:nvPr/>
          </p:nvSpPr>
          <p:spPr bwMode="auto">
            <a:xfrm>
              <a:off x="4168" y="1655"/>
              <a:ext cx="122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1" name="Text Box 32"/>
            <p:cNvSpPr txBox="1">
              <a:spLocks noChangeArrowheads="1"/>
            </p:cNvSpPr>
            <p:nvPr/>
          </p:nvSpPr>
          <p:spPr bwMode="auto">
            <a:xfrm>
              <a:off x="4658" y="2536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2" name="Text Box 33"/>
            <p:cNvSpPr txBox="1">
              <a:spLocks noChangeArrowheads="1"/>
            </p:cNvSpPr>
            <p:nvPr/>
          </p:nvSpPr>
          <p:spPr bwMode="auto">
            <a:xfrm>
              <a:off x="3392" y="2570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3" name="Text Box 34"/>
            <p:cNvSpPr txBox="1">
              <a:spLocks noChangeArrowheads="1"/>
            </p:cNvSpPr>
            <p:nvPr/>
          </p:nvSpPr>
          <p:spPr bwMode="auto">
            <a:xfrm>
              <a:off x="4168" y="2231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4" name="Text Box 35"/>
            <p:cNvSpPr txBox="1">
              <a:spLocks noChangeArrowheads="1"/>
            </p:cNvSpPr>
            <p:nvPr/>
          </p:nvSpPr>
          <p:spPr bwMode="auto">
            <a:xfrm>
              <a:off x="3147" y="2265"/>
              <a:ext cx="123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5" name="Text Box 36"/>
            <p:cNvSpPr txBox="1">
              <a:spLocks noChangeArrowheads="1"/>
            </p:cNvSpPr>
            <p:nvPr/>
          </p:nvSpPr>
          <p:spPr bwMode="auto">
            <a:xfrm>
              <a:off x="2657" y="2163"/>
              <a:ext cx="123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6" name="Text Box 37"/>
            <p:cNvSpPr txBox="1">
              <a:spLocks noChangeArrowheads="1"/>
            </p:cNvSpPr>
            <p:nvPr/>
          </p:nvSpPr>
          <p:spPr bwMode="auto">
            <a:xfrm>
              <a:off x="5229" y="1248"/>
              <a:ext cx="123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7" name="Text Box 38"/>
            <p:cNvSpPr txBox="1">
              <a:spLocks noChangeArrowheads="1"/>
            </p:cNvSpPr>
            <p:nvPr/>
          </p:nvSpPr>
          <p:spPr bwMode="auto">
            <a:xfrm>
              <a:off x="5597" y="1892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8" name="Arc 39"/>
            <p:cNvSpPr>
              <a:spLocks/>
            </p:cNvSpPr>
            <p:nvPr/>
          </p:nvSpPr>
          <p:spPr bwMode="auto">
            <a:xfrm>
              <a:off x="2960" y="2401"/>
              <a:ext cx="392" cy="305"/>
            </a:xfrm>
            <a:custGeom>
              <a:avLst/>
              <a:gdLst>
                <a:gd name="T0" fmla="*/ 0 w 18792"/>
                <a:gd name="T1" fmla="*/ 0 h 21596"/>
                <a:gd name="T2" fmla="*/ 0 w 18792"/>
                <a:gd name="T3" fmla="*/ 0 h 21596"/>
                <a:gd name="T4" fmla="*/ 0 w 18792"/>
                <a:gd name="T5" fmla="*/ 0 h 21596"/>
                <a:gd name="T6" fmla="*/ 0 60000 65536"/>
                <a:gd name="T7" fmla="*/ 0 60000 65536"/>
                <a:gd name="T8" fmla="*/ 0 60000 65536"/>
                <a:gd name="T9" fmla="*/ 0 w 18792"/>
                <a:gd name="T10" fmla="*/ 0 h 21596"/>
                <a:gd name="T11" fmla="*/ 18792 w 18792"/>
                <a:gd name="T12" fmla="*/ 21596 h 215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92" h="21596" fill="none" extrusionOk="0">
                  <a:moveTo>
                    <a:pt x="18381" y="21596"/>
                  </a:moveTo>
                  <a:cubicBezTo>
                    <a:pt x="10751" y="21451"/>
                    <a:pt x="3763" y="17290"/>
                    <a:pt x="0" y="10650"/>
                  </a:cubicBezTo>
                </a:path>
                <a:path w="18792" h="21596" stroke="0" extrusionOk="0">
                  <a:moveTo>
                    <a:pt x="18381" y="21596"/>
                  </a:moveTo>
                  <a:cubicBezTo>
                    <a:pt x="10751" y="21451"/>
                    <a:pt x="3763" y="17290"/>
                    <a:pt x="0" y="10650"/>
                  </a:cubicBezTo>
                  <a:lnTo>
                    <a:pt x="18792" y="0"/>
                  </a:lnTo>
                  <a:close/>
                </a:path>
              </a:pathLst>
            </a:custGeom>
            <a:noFill/>
            <a:ln w="57150">
              <a:solidFill>
                <a:srgbClr val="00FFFF"/>
              </a:solidFill>
              <a:prstDash val="sysDot"/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29" name="Arc 40"/>
            <p:cNvSpPr>
              <a:spLocks/>
            </p:cNvSpPr>
            <p:nvPr/>
          </p:nvSpPr>
          <p:spPr bwMode="auto">
            <a:xfrm>
              <a:off x="4127" y="2570"/>
              <a:ext cx="531" cy="202"/>
            </a:xfrm>
            <a:custGeom>
              <a:avLst/>
              <a:gdLst>
                <a:gd name="T0" fmla="*/ 0 w 21480"/>
                <a:gd name="T1" fmla="*/ 0 h 21465"/>
                <a:gd name="T2" fmla="*/ 0 w 21480"/>
                <a:gd name="T3" fmla="*/ 0 h 21465"/>
                <a:gd name="T4" fmla="*/ 0 w 21480"/>
                <a:gd name="T5" fmla="*/ 0 h 21465"/>
                <a:gd name="T6" fmla="*/ 0 60000 65536"/>
                <a:gd name="T7" fmla="*/ 0 60000 65536"/>
                <a:gd name="T8" fmla="*/ 0 60000 65536"/>
                <a:gd name="T9" fmla="*/ 0 w 21480"/>
                <a:gd name="T10" fmla="*/ 0 h 21465"/>
                <a:gd name="T11" fmla="*/ 21480 w 21480"/>
                <a:gd name="T12" fmla="*/ 21465 h 21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80" h="21465" fill="none" extrusionOk="0">
                  <a:moveTo>
                    <a:pt x="21479" y="2276"/>
                  </a:moveTo>
                  <a:cubicBezTo>
                    <a:pt x="20411" y="12355"/>
                    <a:pt x="12479" y="20335"/>
                    <a:pt x="2408" y="21465"/>
                  </a:cubicBezTo>
                </a:path>
                <a:path w="21480" h="21465" stroke="0" extrusionOk="0">
                  <a:moveTo>
                    <a:pt x="21479" y="2276"/>
                  </a:moveTo>
                  <a:cubicBezTo>
                    <a:pt x="20411" y="12355"/>
                    <a:pt x="12479" y="20335"/>
                    <a:pt x="2408" y="21465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rgbClr val="00FFFF"/>
              </a:solidFill>
              <a:prstDash val="sysDot"/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30" name="Text Box 41"/>
            <p:cNvSpPr txBox="1">
              <a:spLocks noChangeArrowheads="1"/>
            </p:cNvSpPr>
            <p:nvPr/>
          </p:nvSpPr>
          <p:spPr bwMode="auto">
            <a:xfrm>
              <a:off x="3360" y="2688"/>
              <a:ext cx="123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31" name="Text Box 42"/>
            <p:cNvSpPr txBox="1">
              <a:spLocks noChangeArrowheads="1"/>
            </p:cNvSpPr>
            <p:nvPr/>
          </p:nvSpPr>
          <p:spPr bwMode="auto">
            <a:xfrm>
              <a:off x="4372" y="2502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pic>
          <p:nvPicPr>
            <p:cNvPr id="549932" name="Picture 43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39" y="1689"/>
              <a:ext cx="28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33" name="Text Box 44"/>
            <p:cNvSpPr txBox="1">
              <a:spLocks noChangeArrowheads="1"/>
            </p:cNvSpPr>
            <p:nvPr/>
          </p:nvSpPr>
          <p:spPr bwMode="auto">
            <a:xfrm>
              <a:off x="3360" y="3360"/>
              <a:ext cx="83" cy="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34" name="Text Box 45"/>
            <p:cNvSpPr txBox="1">
              <a:spLocks noChangeArrowheads="1"/>
            </p:cNvSpPr>
            <p:nvPr/>
          </p:nvSpPr>
          <p:spPr bwMode="auto">
            <a:xfrm>
              <a:off x="3456" y="2976"/>
              <a:ext cx="63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35" name="Text Box 46"/>
            <p:cNvSpPr txBox="1">
              <a:spLocks noChangeArrowheads="1"/>
            </p:cNvSpPr>
            <p:nvPr/>
          </p:nvSpPr>
          <p:spPr bwMode="auto">
            <a:xfrm>
              <a:off x="3995" y="2807"/>
              <a:ext cx="138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36" name="Text Box 47"/>
            <p:cNvSpPr txBox="1">
              <a:spLocks noChangeArrowheads="1"/>
            </p:cNvSpPr>
            <p:nvPr/>
          </p:nvSpPr>
          <p:spPr bwMode="auto">
            <a:xfrm>
              <a:off x="4658" y="3057"/>
              <a:ext cx="83" cy="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pic>
          <p:nvPicPr>
            <p:cNvPr id="549937" name="Picture 48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44" y="3312"/>
              <a:ext cx="194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38" name="Text Box 49"/>
            <p:cNvSpPr txBox="1">
              <a:spLocks noChangeArrowheads="1"/>
            </p:cNvSpPr>
            <p:nvPr/>
          </p:nvSpPr>
          <p:spPr bwMode="auto">
            <a:xfrm>
              <a:off x="3552" y="3120"/>
              <a:ext cx="768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900">
                  <a:latin typeface="Times New Roman" pitchFamily="18" charset="0"/>
                  <a:ea typeface="標楷體" pitchFamily="65" charset="-120"/>
                </a:rPr>
                <a:t>太太留在花蓮的意願</a:t>
              </a:r>
            </a:p>
          </p:txBody>
        </p:sp>
        <p:sp>
          <p:nvSpPr>
            <p:cNvPr id="549939" name="Text Box 50"/>
            <p:cNvSpPr txBox="1">
              <a:spLocks noChangeArrowheads="1"/>
            </p:cNvSpPr>
            <p:nvPr/>
          </p:nvSpPr>
          <p:spPr bwMode="auto">
            <a:xfrm>
              <a:off x="4133" y="2880"/>
              <a:ext cx="719" cy="1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事業上求發展</a:t>
              </a:r>
            </a:p>
          </p:txBody>
        </p:sp>
        <p:sp>
          <p:nvSpPr>
            <p:cNvPr id="549940" name="Arc 51"/>
            <p:cNvSpPr>
              <a:spLocks/>
            </p:cNvSpPr>
            <p:nvPr/>
          </p:nvSpPr>
          <p:spPr bwMode="auto">
            <a:xfrm>
              <a:off x="3292" y="2961"/>
              <a:ext cx="214" cy="177"/>
            </a:xfrm>
            <a:custGeom>
              <a:avLst/>
              <a:gdLst>
                <a:gd name="T0" fmla="*/ 0 w 16753"/>
                <a:gd name="T1" fmla="*/ 0 h 21600"/>
                <a:gd name="T2" fmla="*/ 0 w 16753"/>
                <a:gd name="T3" fmla="*/ 0 h 21600"/>
                <a:gd name="T4" fmla="*/ 0 w 16753"/>
                <a:gd name="T5" fmla="*/ 0 h 21600"/>
                <a:gd name="T6" fmla="*/ 0 60000 65536"/>
                <a:gd name="T7" fmla="*/ 0 60000 65536"/>
                <a:gd name="T8" fmla="*/ 0 60000 65536"/>
                <a:gd name="T9" fmla="*/ 0 w 16753"/>
                <a:gd name="T10" fmla="*/ 0 h 21600"/>
                <a:gd name="T11" fmla="*/ 16753 w 1675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753" h="21600" fill="none" extrusionOk="0">
                  <a:moveTo>
                    <a:pt x="16753" y="21579"/>
                  </a:moveTo>
                  <a:cubicBezTo>
                    <a:pt x="16439" y="21593"/>
                    <a:pt x="16125" y="21599"/>
                    <a:pt x="15811" y="21600"/>
                  </a:cubicBezTo>
                  <a:cubicBezTo>
                    <a:pt x="9813" y="21600"/>
                    <a:pt x="4085" y="19106"/>
                    <a:pt x="-1" y="14716"/>
                  </a:cubicBezTo>
                </a:path>
                <a:path w="16753" h="21600" stroke="0" extrusionOk="0">
                  <a:moveTo>
                    <a:pt x="16753" y="21579"/>
                  </a:moveTo>
                  <a:cubicBezTo>
                    <a:pt x="16439" y="21593"/>
                    <a:pt x="16125" y="21599"/>
                    <a:pt x="15811" y="21600"/>
                  </a:cubicBezTo>
                  <a:cubicBezTo>
                    <a:pt x="9813" y="21600"/>
                    <a:pt x="4085" y="19106"/>
                    <a:pt x="-1" y="14716"/>
                  </a:cubicBezTo>
                  <a:lnTo>
                    <a:pt x="15811" y="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41" name="Arc 52"/>
            <p:cNvSpPr>
              <a:spLocks/>
            </p:cNvSpPr>
            <p:nvPr/>
          </p:nvSpPr>
          <p:spPr bwMode="auto">
            <a:xfrm>
              <a:off x="4244" y="3017"/>
              <a:ext cx="397" cy="142"/>
            </a:xfrm>
            <a:custGeom>
              <a:avLst/>
              <a:gdLst>
                <a:gd name="T0" fmla="*/ 0 w 21600"/>
                <a:gd name="T1" fmla="*/ 0 h 21310"/>
                <a:gd name="T2" fmla="*/ 0 w 21600"/>
                <a:gd name="T3" fmla="*/ 0 h 21310"/>
                <a:gd name="T4" fmla="*/ 0 w 21600"/>
                <a:gd name="T5" fmla="*/ 0 h 2131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310"/>
                <a:gd name="T11" fmla="*/ 21600 w 21600"/>
                <a:gd name="T12" fmla="*/ 21310 h 213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310" fill="none" extrusionOk="0">
                  <a:moveTo>
                    <a:pt x="21595" y="0"/>
                  </a:moveTo>
                  <a:cubicBezTo>
                    <a:pt x="21598" y="143"/>
                    <a:pt x="21600" y="287"/>
                    <a:pt x="21600" y="431"/>
                  </a:cubicBezTo>
                  <a:cubicBezTo>
                    <a:pt x="21600" y="10228"/>
                    <a:pt x="15005" y="18799"/>
                    <a:pt x="5534" y="21309"/>
                  </a:cubicBezTo>
                </a:path>
                <a:path w="21600" h="21310" stroke="0" extrusionOk="0">
                  <a:moveTo>
                    <a:pt x="21595" y="0"/>
                  </a:moveTo>
                  <a:cubicBezTo>
                    <a:pt x="21598" y="143"/>
                    <a:pt x="21600" y="287"/>
                    <a:pt x="21600" y="431"/>
                  </a:cubicBezTo>
                  <a:cubicBezTo>
                    <a:pt x="21600" y="10228"/>
                    <a:pt x="15005" y="18799"/>
                    <a:pt x="5534" y="21309"/>
                  </a:cubicBezTo>
                  <a:lnTo>
                    <a:pt x="0" y="43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42" name="Arc 53"/>
            <p:cNvSpPr>
              <a:spLocks/>
            </p:cNvSpPr>
            <p:nvPr/>
          </p:nvSpPr>
          <p:spPr bwMode="auto">
            <a:xfrm>
              <a:off x="4022" y="2772"/>
              <a:ext cx="609" cy="140"/>
            </a:xfrm>
            <a:custGeom>
              <a:avLst/>
              <a:gdLst>
                <a:gd name="T0" fmla="*/ 0 w 21194"/>
                <a:gd name="T1" fmla="*/ 0 h 20905"/>
                <a:gd name="T2" fmla="*/ 0 w 21194"/>
                <a:gd name="T3" fmla="*/ 0 h 20905"/>
                <a:gd name="T4" fmla="*/ 0 w 21194"/>
                <a:gd name="T5" fmla="*/ 0 h 20905"/>
                <a:gd name="T6" fmla="*/ 0 60000 65536"/>
                <a:gd name="T7" fmla="*/ 0 60000 65536"/>
                <a:gd name="T8" fmla="*/ 0 60000 65536"/>
                <a:gd name="T9" fmla="*/ 0 w 21194"/>
                <a:gd name="T10" fmla="*/ 0 h 20905"/>
                <a:gd name="T11" fmla="*/ 21194 w 21194"/>
                <a:gd name="T12" fmla="*/ 20905 h 209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4" h="20905" fill="none" extrusionOk="0">
                  <a:moveTo>
                    <a:pt x="5435" y="0"/>
                  </a:moveTo>
                  <a:cubicBezTo>
                    <a:pt x="13468" y="2088"/>
                    <a:pt x="19593" y="8595"/>
                    <a:pt x="21194" y="16738"/>
                  </a:cubicBezTo>
                </a:path>
                <a:path w="21194" h="20905" stroke="0" extrusionOk="0">
                  <a:moveTo>
                    <a:pt x="5435" y="0"/>
                  </a:moveTo>
                  <a:cubicBezTo>
                    <a:pt x="13468" y="2088"/>
                    <a:pt x="19593" y="8595"/>
                    <a:pt x="21194" y="16738"/>
                  </a:cubicBezTo>
                  <a:lnTo>
                    <a:pt x="0" y="20905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pic>
          <p:nvPicPr>
            <p:cNvPr id="549943" name="Picture 54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46" y="2891"/>
              <a:ext cx="195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44" name="Text Box 55"/>
            <p:cNvSpPr txBox="1">
              <a:spLocks noChangeArrowheads="1"/>
            </p:cNvSpPr>
            <p:nvPr/>
          </p:nvSpPr>
          <p:spPr bwMode="auto">
            <a:xfrm>
              <a:off x="3504" y="3504"/>
              <a:ext cx="857" cy="27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就近照顧</a:t>
              </a:r>
            </a:p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母親的心願</a:t>
              </a:r>
            </a:p>
          </p:txBody>
        </p:sp>
        <p:sp>
          <p:nvSpPr>
            <p:cNvPr id="549945" name="Arc 56"/>
            <p:cNvSpPr>
              <a:spLocks/>
            </p:cNvSpPr>
            <p:nvPr/>
          </p:nvSpPr>
          <p:spPr bwMode="auto">
            <a:xfrm>
              <a:off x="3216" y="3216"/>
              <a:ext cx="288" cy="384"/>
            </a:xfrm>
            <a:custGeom>
              <a:avLst/>
              <a:gdLst>
                <a:gd name="T0" fmla="*/ 0 w 22542"/>
                <a:gd name="T1" fmla="*/ 0 h 43200"/>
                <a:gd name="T2" fmla="*/ 0 w 22542"/>
                <a:gd name="T3" fmla="*/ 0 h 43200"/>
                <a:gd name="T4" fmla="*/ 0 w 22542"/>
                <a:gd name="T5" fmla="*/ 0 h 43200"/>
                <a:gd name="T6" fmla="*/ 0 60000 65536"/>
                <a:gd name="T7" fmla="*/ 0 60000 65536"/>
                <a:gd name="T8" fmla="*/ 0 60000 65536"/>
                <a:gd name="T9" fmla="*/ 0 w 22542"/>
                <a:gd name="T10" fmla="*/ 0 h 43200"/>
                <a:gd name="T11" fmla="*/ 22542 w 22542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42" h="43200" fill="none" extrusionOk="0">
                  <a:moveTo>
                    <a:pt x="22542" y="43179"/>
                  </a:moveTo>
                  <a:cubicBezTo>
                    <a:pt x="22228" y="43193"/>
                    <a:pt x="2191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44" y="-1"/>
                    <a:pt x="22088" y="4"/>
                    <a:pt x="22331" y="12"/>
                  </a:cubicBezTo>
                </a:path>
                <a:path w="22542" h="43200" stroke="0" extrusionOk="0">
                  <a:moveTo>
                    <a:pt x="22542" y="43179"/>
                  </a:moveTo>
                  <a:cubicBezTo>
                    <a:pt x="22228" y="43193"/>
                    <a:pt x="2191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44" y="-1"/>
                    <a:pt x="22088" y="4"/>
                    <a:pt x="22331" y="1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46" name="Arc 57"/>
            <p:cNvSpPr>
              <a:spLocks/>
            </p:cNvSpPr>
            <p:nvPr/>
          </p:nvSpPr>
          <p:spPr bwMode="auto">
            <a:xfrm>
              <a:off x="4271" y="3188"/>
              <a:ext cx="387" cy="412"/>
            </a:xfrm>
            <a:custGeom>
              <a:avLst/>
              <a:gdLst>
                <a:gd name="T0" fmla="*/ 0 w 21600"/>
                <a:gd name="T1" fmla="*/ 0 h 41456"/>
                <a:gd name="T2" fmla="*/ 0 w 21600"/>
                <a:gd name="T3" fmla="*/ 0 h 41456"/>
                <a:gd name="T4" fmla="*/ 0 w 21600"/>
                <a:gd name="T5" fmla="*/ 0 h 41456"/>
                <a:gd name="T6" fmla="*/ 0 60000 65536"/>
                <a:gd name="T7" fmla="*/ 0 60000 65536"/>
                <a:gd name="T8" fmla="*/ 0 60000 65536"/>
                <a:gd name="T9" fmla="*/ 0 w 21600"/>
                <a:gd name="T10" fmla="*/ 0 h 41456"/>
                <a:gd name="T11" fmla="*/ 21600 w 21600"/>
                <a:gd name="T12" fmla="*/ 41456 h 414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1456" fill="none" extrusionOk="0">
                  <a:moveTo>
                    <a:pt x="5345" y="-1"/>
                  </a:moveTo>
                  <a:cubicBezTo>
                    <a:pt x="14908" y="2442"/>
                    <a:pt x="21600" y="11057"/>
                    <a:pt x="21600" y="20928"/>
                  </a:cubicBezTo>
                  <a:cubicBezTo>
                    <a:pt x="21600" y="30268"/>
                    <a:pt x="15596" y="38550"/>
                    <a:pt x="6719" y="41456"/>
                  </a:cubicBezTo>
                </a:path>
                <a:path w="21600" h="41456" stroke="0" extrusionOk="0">
                  <a:moveTo>
                    <a:pt x="5345" y="-1"/>
                  </a:moveTo>
                  <a:cubicBezTo>
                    <a:pt x="14908" y="2442"/>
                    <a:pt x="21600" y="11057"/>
                    <a:pt x="21600" y="20928"/>
                  </a:cubicBezTo>
                  <a:cubicBezTo>
                    <a:pt x="21600" y="30268"/>
                    <a:pt x="15596" y="38550"/>
                    <a:pt x="6719" y="41456"/>
                  </a:cubicBezTo>
                  <a:lnTo>
                    <a:pt x="0" y="20928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47" name="Text Box 58"/>
            <p:cNvSpPr txBox="1">
              <a:spLocks noChangeArrowheads="1"/>
            </p:cNvSpPr>
            <p:nvPr/>
          </p:nvSpPr>
          <p:spPr bwMode="auto">
            <a:xfrm>
              <a:off x="4368" y="3264"/>
              <a:ext cx="83" cy="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48" name="Text Box 59"/>
            <p:cNvSpPr txBox="1">
              <a:spLocks noChangeArrowheads="1"/>
            </p:cNvSpPr>
            <p:nvPr/>
          </p:nvSpPr>
          <p:spPr bwMode="auto">
            <a:xfrm>
              <a:off x="2544" y="3168"/>
              <a:ext cx="719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房價</a:t>
              </a:r>
            </a:p>
          </p:txBody>
        </p:sp>
        <p:sp>
          <p:nvSpPr>
            <p:cNvPr id="549949" name="Text Box 60"/>
            <p:cNvSpPr txBox="1">
              <a:spLocks noChangeArrowheads="1"/>
            </p:cNvSpPr>
            <p:nvPr/>
          </p:nvSpPr>
          <p:spPr bwMode="auto">
            <a:xfrm>
              <a:off x="2304" y="3312"/>
              <a:ext cx="819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花蓮的居住環境</a:t>
              </a:r>
            </a:p>
          </p:txBody>
        </p:sp>
        <p:sp>
          <p:nvSpPr>
            <p:cNvPr id="549950" name="Freeform 61"/>
            <p:cNvSpPr>
              <a:spLocks/>
            </p:cNvSpPr>
            <p:nvPr/>
          </p:nvSpPr>
          <p:spPr bwMode="auto">
            <a:xfrm>
              <a:off x="3036" y="3174"/>
              <a:ext cx="378" cy="66"/>
            </a:xfrm>
            <a:custGeom>
              <a:avLst/>
              <a:gdLst>
                <a:gd name="T0" fmla="*/ 0 w 378"/>
                <a:gd name="T1" fmla="*/ 66 h 66"/>
                <a:gd name="T2" fmla="*/ 378 w 378"/>
                <a:gd name="T3" fmla="*/ 0 h 66"/>
                <a:gd name="T4" fmla="*/ 0 60000 65536"/>
                <a:gd name="T5" fmla="*/ 0 60000 65536"/>
                <a:gd name="T6" fmla="*/ 0 w 378"/>
                <a:gd name="T7" fmla="*/ 0 h 66"/>
                <a:gd name="T8" fmla="*/ 378 w 378"/>
                <a:gd name="T9" fmla="*/ 66 h 6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66">
                  <a:moveTo>
                    <a:pt x="0" y="66"/>
                  </a:moveTo>
                  <a:lnTo>
                    <a:pt x="37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9951" name="Freeform 62"/>
            <p:cNvSpPr>
              <a:spLocks/>
            </p:cNvSpPr>
            <p:nvPr/>
          </p:nvSpPr>
          <p:spPr bwMode="auto">
            <a:xfrm>
              <a:off x="3084" y="3174"/>
              <a:ext cx="420" cy="180"/>
            </a:xfrm>
            <a:custGeom>
              <a:avLst/>
              <a:gdLst>
                <a:gd name="T0" fmla="*/ 0 w 420"/>
                <a:gd name="T1" fmla="*/ 180 h 180"/>
                <a:gd name="T2" fmla="*/ 420 w 420"/>
                <a:gd name="T3" fmla="*/ 0 h 180"/>
                <a:gd name="T4" fmla="*/ 0 60000 65536"/>
                <a:gd name="T5" fmla="*/ 0 60000 65536"/>
                <a:gd name="T6" fmla="*/ 0 w 420"/>
                <a:gd name="T7" fmla="*/ 0 h 180"/>
                <a:gd name="T8" fmla="*/ 420 w 420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20" h="180">
                  <a:moveTo>
                    <a:pt x="0" y="180"/>
                  </a:moveTo>
                  <a:lnTo>
                    <a:pt x="42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9952" name="Text Box 63"/>
            <p:cNvSpPr txBox="1">
              <a:spLocks noChangeArrowheads="1"/>
            </p:cNvSpPr>
            <p:nvPr/>
          </p:nvSpPr>
          <p:spPr bwMode="auto">
            <a:xfrm>
              <a:off x="2688" y="2880"/>
              <a:ext cx="719" cy="192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生活品質</a:t>
              </a:r>
            </a:p>
          </p:txBody>
        </p:sp>
        <p:sp>
          <p:nvSpPr>
            <p:cNvPr id="549953" name="Arc 64"/>
            <p:cNvSpPr>
              <a:spLocks/>
            </p:cNvSpPr>
            <p:nvPr/>
          </p:nvSpPr>
          <p:spPr bwMode="auto">
            <a:xfrm>
              <a:off x="3257" y="2785"/>
              <a:ext cx="241" cy="177"/>
            </a:xfrm>
            <a:custGeom>
              <a:avLst/>
              <a:gdLst>
                <a:gd name="T0" fmla="*/ 0 w 18835"/>
                <a:gd name="T1" fmla="*/ 0 h 21600"/>
                <a:gd name="T2" fmla="*/ 0 w 18835"/>
                <a:gd name="T3" fmla="*/ 0 h 21600"/>
                <a:gd name="T4" fmla="*/ 0 w 18835"/>
                <a:gd name="T5" fmla="*/ 0 h 21600"/>
                <a:gd name="T6" fmla="*/ 0 60000 65536"/>
                <a:gd name="T7" fmla="*/ 0 60000 65536"/>
                <a:gd name="T8" fmla="*/ 0 60000 65536"/>
                <a:gd name="T9" fmla="*/ 0 w 18835"/>
                <a:gd name="T10" fmla="*/ 0 h 21600"/>
                <a:gd name="T11" fmla="*/ 18835 w 1883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35" h="21600" fill="none" extrusionOk="0">
                  <a:moveTo>
                    <a:pt x="-1" y="10336"/>
                  </a:moveTo>
                  <a:cubicBezTo>
                    <a:pt x="3923" y="3916"/>
                    <a:pt x="10906" y="-1"/>
                    <a:pt x="18431" y="0"/>
                  </a:cubicBezTo>
                  <a:cubicBezTo>
                    <a:pt x="18565" y="0"/>
                    <a:pt x="18700" y="1"/>
                    <a:pt x="18835" y="3"/>
                  </a:cubicBezTo>
                </a:path>
                <a:path w="18835" h="21600" stroke="0" extrusionOk="0">
                  <a:moveTo>
                    <a:pt x="-1" y="10336"/>
                  </a:moveTo>
                  <a:cubicBezTo>
                    <a:pt x="3923" y="3916"/>
                    <a:pt x="10906" y="-1"/>
                    <a:pt x="18431" y="0"/>
                  </a:cubicBezTo>
                  <a:cubicBezTo>
                    <a:pt x="18565" y="0"/>
                    <a:pt x="18700" y="1"/>
                    <a:pt x="18835" y="3"/>
                  </a:cubicBezTo>
                  <a:lnTo>
                    <a:pt x="18431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54" name="Text Box 65"/>
            <p:cNvSpPr txBox="1">
              <a:spLocks noChangeArrowheads="1"/>
            </p:cNvSpPr>
            <p:nvPr/>
          </p:nvSpPr>
          <p:spPr bwMode="auto">
            <a:xfrm>
              <a:off x="3120" y="2784"/>
              <a:ext cx="123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55" name="Text Box 66"/>
            <p:cNvSpPr txBox="1">
              <a:spLocks noChangeArrowheads="1"/>
            </p:cNvSpPr>
            <p:nvPr/>
          </p:nvSpPr>
          <p:spPr bwMode="auto">
            <a:xfrm>
              <a:off x="720" y="2515"/>
              <a:ext cx="86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pic>
          <p:nvPicPr>
            <p:cNvPr id="549956" name="Picture 67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08" y="2710"/>
              <a:ext cx="260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57" name="Text Box 68"/>
            <p:cNvSpPr txBox="1">
              <a:spLocks noChangeArrowheads="1"/>
            </p:cNvSpPr>
            <p:nvPr/>
          </p:nvSpPr>
          <p:spPr bwMode="auto">
            <a:xfrm>
              <a:off x="374" y="2710"/>
              <a:ext cx="461" cy="1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學習意願</a:t>
              </a:r>
            </a:p>
          </p:txBody>
        </p:sp>
        <p:sp>
          <p:nvSpPr>
            <p:cNvPr id="549958" name="Text Box 69"/>
            <p:cNvSpPr txBox="1">
              <a:spLocks noChangeArrowheads="1"/>
            </p:cNvSpPr>
            <p:nvPr/>
          </p:nvSpPr>
          <p:spPr bwMode="auto">
            <a:xfrm>
              <a:off x="835" y="2319"/>
              <a:ext cx="518" cy="1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學習環境</a:t>
              </a:r>
            </a:p>
          </p:txBody>
        </p:sp>
        <p:sp>
          <p:nvSpPr>
            <p:cNvPr id="549959" name="Text Box 70"/>
            <p:cNvSpPr txBox="1">
              <a:spLocks noChangeArrowheads="1"/>
            </p:cNvSpPr>
            <p:nvPr/>
          </p:nvSpPr>
          <p:spPr bwMode="auto">
            <a:xfrm>
              <a:off x="0" y="2007"/>
              <a:ext cx="518" cy="1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競爭壓力</a:t>
              </a:r>
            </a:p>
          </p:txBody>
        </p:sp>
        <p:sp>
          <p:nvSpPr>
            <p:cNvPr id="549960" name="Arc 71"/>
            <p:cNvSpPr>
              <a:spLocks/>
            </p:cNvSpPr>
            <p:nvPr/>
          </p:nvSpPr>
          <p:spPr bwMode="auto">
            <a:xfrm>
              <a:off x="88" y="2202"/>
              <a:ext cx="662" cy="1057"/>
            </a:xfrm>
            <a:custGeom>
              <a:avLst/>
              <a:gdLst>
                <a:gd name="T0" fmla="*/ 0 w 24848"/>
                <a:gd name="T1" fmla="*/ 0 h 30747"/>
                <a:gd name="T2" fmla="*/ 0 w 24848"/>
                <a:gd name="T3" fmla="*/ 0 h 30747"/>
                <a:gd name="T4" fmla="*/ 0 w 24848"/>
                <a:gd name="T5" fmla="*/ 0 h 30747"/>
                <a:gd name="T6" fmla="*/ 0 60000 65536"/>
                <a:gd name="T7" fmla="*/ 0 60000 65536"/>
                <a:gd name="T8" fmla="*/ 0 60000 65536"/>
                <a:gd name="T9" fmla="*/ 0 w 24848"/>
                <a:gd name="T10" fmla="*/ 0 h 30747"/>
                <a:gd name="T11" fmla="*/ 24848 w 24848"/>
                <a:gd name="T12" fmla="*/ 30747 h 307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48" h="30747" fill="none" extrusionOk="0">
                  <a:moveTo>
                    <a:pt x="24848" y="30501"/>
                  </a:moveTo>
                  <a:cubicBezTo>
                    <a:pt x="23773" y="30664"/>
                    <a:pt x="22687" y="30746"/>
                    <a:pt x="21600" y="30747"/>
                  </a:cubicBezTo>
                  <a:cubicBezTo>
                    <a:pt x="9670" y="30747"/>
                    <a:pt x="0" y="21076"/>
                    <a:pt x="0" y="9147"/>
                  </a:cubicBezTo>
                  <a:cubicBezTo>
                    <a:pt x="-1" y="5986"/>
                    <a:pt x="693" y="2863"/>
                    <a:pt x="2032" y="0"/>
                  </a:cubicBezTo>
                </a:path>
                <a:path w="24848" h="30747" stroke="0" extrusionOk="0">
                  <a:moveTo>
                    <a:pt x="24848" y="30501"/>
                  </a:moveTo>
                  <a:cubicBezTo>
                    <a:pt x="23773" y="30664"/>
                    <a:pt x="22687" y="30746"/>
                    <a:pt x="21600" y="30747"/>
                  </a:cubicBezTo>
                  <a:cubicBezTo>
                    <a:pt x="9670" y="30747"/>
                    <a:pt x="0" y="21076"/>
                    <a:pt x="0" y="9147"/>
                  </a:cubicBezTo>
                  <a:cubicBezTo>
                    <a:pt x="-1" y="5986"/>
                    <a:pt x="693" y="2863"/>
                    <a:pt x="2032" y="0"/>
                  </a:cubicBezTo>
                  <a:lnTo>
                    <a:pt x="21600" y="9147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61" name="Text Box 72"/>
            <p:cNvSpPr txBox="1">
              <a:spLocks noChangeArrowheads="1"/>
            </p:cNvSpPr>
            <p:nvPr/>
          </p:nvSpPr>
          <p:spPr bwMode="auto">
            <a:xfrm>
              <a:off x="863" y="3179"/>
              <a:ext cx="490" cy="195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小孩快樂</a:t>
              </a:r>
            </a:p>
          </p:txBody>
        </p:sp>
        <p:sp>
          <p:nvSpPr>
            <p:cNvPr id="549962" name="Arc 73"/>
            <p:cNvSpPr>
              <a:spLocks/>
            </p:cNvSpPr>
            <p:nvPr/>
          </p:nvSpPr>
          <p:spPr bwMode="auto">
            <a:xfrm>
              <a:off x="564" y="2482"/>
              <a:ext cx="1208" cy="354"/>
            </a:xfrm>
            <a:custGeom>
              <a:avLst/>
              <a:gdLst>
                <a:gd name="T0" fmla="*/ 0 w 20842"/>
                <a:gd name="T1" fmla="*/ 0 h 14222"/>
                <a:gd name="T2" fmla="*/ 0 w 20842"/>
                <a:gd name="T3" fmla="*/ 0 h 14222"/>
                <a:gd name="T4" fmla="*/ 0 w 20842"/>
                <a:gd name="T5" fmla="*/ 0 h 14222"/>
                <a:gd name="T6" fmla="*/ 0 60000 65536"/>
                <a:gd name="T7" fmla="*/ 0 60000 65536"/>
                <a:gd name="T8" fmla="*/ 0 60000 65536"/>
                <a:gd name="T9" fmla="*/ 0 w 20842"/>
                <a:gd name="T10" fmla="*/ 0 h 14222"/>
                <a:gd name="T11" fmla="*/ 20842 w 20842"/>
                <a:gd name="T12" fmla="*/ 14222 h 142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42" h="14222" fill="none" extrusionOk="0">
                  <a:moveTo>
                    <a:pt x="0" y="8550"/>
                  </a:moveTo>
                  <a:cubicBezTo>
                    <a:pt x="860" y="5389"/>
                    <a:pt x="2428" y="2465"/>
                    <a:pt x="4584" y="-1"/>
                  </a:cubicBezTo>
                </a:path>
                <a:path w="20842" h="14222" stroke="0" extrusionOk="0">
                  <a:moveTo>
                    <a:pt x="0" y="8550"/>
                  </a:moveTo>
                  <a:cubicBezTo>
                    <a:pt x="860" y="5389"/>
                    <a:pt x="2428" y="2465"/>
                    <a:pt x="4584" y="-1"/>
                  </a:cubicBezTo>
                  <a:lnTo>
                    <a:pt x="20842" y="14222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63" name="Text Box 74"/>
            <p:cNvSpPr txBox="1">
              <a:spLocks noChangeArrowheads="1"/>
            </p:cNvSpPr>
            <p:nvPr/>
          </p:nvSpPr>
          <p:spPr bwMode="auto">
            <a:xfrm>
              <a:off x="1382" y="3022"/>
              <a:ext cx="8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64" name="Text Box 75"/>
            <p:cNvSpPr txBox="1">
              <a:spLocks noChangeArrowheads="1"/>
            </p:cNvSpPr>
            <p:nvPr/>
          </p:nvSpPr>
          <p:spPr bwMode="auto">
            <a:xfrm>
              <a:off x="2064" y="225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未來</a:t>
              </a:r>
            </a:p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發展</a:t>
              </a:r>
            </a:p>
          </p:txBody>
        </p:sp>
        <p:sp>
          <p:nvSpPr>
            <p:cNvPr id="549965" name="Text Box 76"/>
            <p:cNvSpPr txBox="1">
              <a:spLocks noChangeArrowheads="1"/>
            </p:cNvSpPr>
            <p:nvPr/>
          </p:nvSpPr>
          <p:spPr bwMode="auto">
            <a:xfrm>
              <a:off x="1584" y="2256"/>
              <a:ext cx="337" cy="27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競爭</a:t>
              </a:r>
            </a:p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能力</a:t>
              </a:r>
            </a:p>
          </p:txBody>
        </p:sp>
        <p:sp>
          <p:nvSpPr>
            <p:cNvPr id="549966" name="Freeform 77"/>
            <p:cNvSpPr>
              <a:spLocks/>
            </p:cNvSpPr>
            <p:nvPr/>
          </p:nvSpPr>
          <p:spPr bwMode="auto">
            <a:xfrm>
              <a:off x="1392" y="2448"/>
              <a:ext cx="203" cy="1"/>
            </a:xfrm>
            <a:custGeom>
              <a:avLst/>
              <a:gdLst>
                <a:gd name="T0" fmla="*/ 0 w 338"/>
                <a:gd name="T1" fmla="*/ 0 h 1"/>
                <a:gd name="T2" fmla="*/ 44 w 338"/>
                <a:gd name="T3" fmla="*/ 0 h 1"/>
                <a:gd name="T4" fmla="*/ 0 60000 65536"/>
                <a:gd name="T5" fmla="*/ 0 60000 65536"/>
                <a:gd name="T6" fmla="*/ 0 w 338"/>
                <a:gd name="T7" fmla="*/ 0 h 1"/>
                <a:gd name="T8" fmla="*/ 338 w 3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38" h="1">
                  <a:moveTo>
                    <a:pt x="0" y="0"/>
                  </a:moveTo>
                  <a:lnTo>
                    <a:pt x="33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9967" name="Freeform 78"/>
            <p:cNvSpPr>
              <a:spLocks/>
            </p:cNvSpPr>
            <p:nvPr/>
          </p:nvSpPr>
          <p:spPr bwMode="auto">
            <a:xfrm>
              <a:off x="1920" y="2448"/>
              <a:ext cx="148" cy="1"/>
            </a:xfrm>
            <a:custGeom>
              <a:avLst/>
              <a:gdLst>
                <a:gd name="T0" fmla="*/ 0 w 247"/>
                <a:gd name="T1" fmla="*/ 0 h 1"/>
                <a:gd name="T2" fmla="*/ 32 w 247"/>
                <a:gd name="T3" fmla="*/ 0 h 1"/>
                <a:gd name="T4" fmla="*/ 0 60000 65536"/>
                <a:gd name="T5" fmla="*/ 0 60000 65536"/>
                <a:gd name="T6" fmla="*/ 0 w 247"/>
                <a:gd name="T7" fmla="*/ 0 h 1"/>
                <a:gd name="T8" fmla="*/ 247 w 247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7" h="1">
                  <a:moveTo>
                    <a:pt x="0" y="0"/>
                  </a:moveTo>
                  <a:lnTo>
                    <a:pt x="24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9968" name="Arc 79"/>
            <p:cNvSpPr>
              <a:spLocks/>
            </p:cNvSpPr>
            <p:nvPr/>
          </p:nvSpPr>
          <p:spPr bwMode="auto">
            <a:xfrm>
              <a:off x="269" y="1776"/>
              <a:ext cx="946" cy="743"/>
            </a:xfrm>
            <a:custGeom>
              <a:avLst/>
              <a:gdLst>
                <a:gd name="T0" fmla="*/ 0 w 35487"/>
                <a:gd name="T1" fmla="*/ 0 h 21600"/>
                <a:gd name="T2" fmla="*/ 0 w 35487"/>
                <a:gd name="T3" fmla="*/ 0 h 21600"/>
                <a:gd name="T4" fmla="*/ 0 w 35487"/>
                <a:gd name="T5" fmla="*/ 0 h 21600"/>
                <a:gd name="T6" fmla="*/ 0 60000 65536"/>
                <a:gd name="T7" fmla="*/ 0 60000 65536"/>
                <a:gd name="T8" fmla="*/ 0 60000 65536"/>
                <a:gd name="T9" fmla="*/ 0 w 35487"/>
                <a:gd name="T10" fmla="*/ 0 h 21600"/>
                <a:gd name="T11" fmla="*/ 35487 w 3548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487" h="21600" fill="none" extrusionOk="0">
                  <a:moveTo>
                    <a:pt x="-1" y="5863"/>
                  </a:moveTo>
                  <a:cubicBezTo>
                    <a:pt x="4005" y="2097"/>
                    <a:pt x="9297" y="-1"/>
                    <a:pt x="14796" y="0"/>
                  </a:cubicBezTo>
                  <a:cubicBezTo>
                    <a:pt x="24337" y="0"/>
                    <a:pt x="32748" y="6260"/>
                    <a:pt x="35487" y="15400"/>
                  </a:cubicBezTo>
                </a:path>
                <a:path w="35487" h="21600" stroke="0" extrusionOk="0">
                  <a:moveTo>
                    <a:pt x="-1" y="5863"/>
                  </a:moveTo>
                  <a:cubicBezTo>
                    <a:pt x="4005" y="2097"/>
                    <a:pt x="9297" y="-1"/>
                    <a:pt x="14796" y="0"/>
                  </a:cubicBezTo>
                  <a:cubicBezTo>
                    <a:pt x="24337" y="0"/>
                    <a:pt x="32748" y="6260"/>
                    <a:pt x="35487" y="15400"/>
                  </a:cubicBezTo>
                  <a:lnTo>
                    <a:pt x="14796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69" name="Text Box 80"/>
            <p:cNvSpPr txBox="1">
              <a:spLocks noChangeArrowheads="1"/>
            </p:cNvSpPr>
            <p:nvPr/>
          </p:nvSpPr>
          <p:spPr bwMode="auto">
            <a:xfrm>
              <a:off x="1488" y="3168"/>
              <a:ext cx="11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70" name="Text Box 81"/>
            <p:cNvSpPr txBox="1">
              <a:spLocks noChangeArrowheads="1"/>
            </p:cNvSpPr>
            <p:nvPr/>
          </p:nvSpPr>
          <p:spPr bwMode="auto">
            <a:xfrm>
              <a:off x="1920" y="2256"/>
              <a:ext cx="115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71" name="Text Box 82"/>
            <p:cNvSpPr txBox="1">
              <a:spLocks noChangeArrowheads="1"/>
            </p:cNvSpPr>
            <p:nvPr/>
          </p:nvSpPr>
          <p:spPr bwMode="auto">
            <a:xfrm>
              <a:off x="1468" y="2241"/>
              <a:ext cx="115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72" name="Text Box 83"/>
            <p:cNvSpPr txBox="1">
              <a:spLocks noChangeArrowheads="1"/>
            </p:cNvSpPr>
            <p:nvPr/>
          </p:nvSpPr>
          <p:spPr bwMode="auto">
            <a:xfrm>
              <a:off x="144" y="1812"/>
              <a:ext cx="11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73" name="Text Box 84"/>
            <p:cNvSpPr txBox="1">
              <a:spLocks noChangeArrowheads="1"/>
            </p:cNvSpPr>
            <p:nvPr/>
          </p:nvSpPr>
          <p:spPr bwMode="auto">
            <a:xfrm>
              <a:off x="633" y="3296"/>
              <a:ext cx="11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－</a:t>
              </a:r>
            </a:p>
          </p:txBody>
        </p:sp>
        <p:pic>
          <p:nvPicPr>
            <p:cNvPr id="549974" name="Picture 85" descr="1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9" y="2359"/>
              <a:ext cx="221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75" name="Arc 86"/>
            <p:cNvSpPr>
              <a:spLocks/>
            </p:cNvSpPr>
            <p:nvPr/>
          </p:nvSpPr>
          <p:spPr bwMode="auto">
            <a:xfrm>
              <a:off x="1360" y="2550"/>
              <a:ext cx="1232" cy="786"/>
            </a:xfrm>
            <a:custGeom>
              <a:avLst/>
              <a:gdLst>
                <a:gd name="T0" fmla="*/ 0 w 28717"/>
                <a:gd name="T1" fmla="*/ 0 h 35778"/>
                <a:gd name="T2" fmla="*/ 0 w 28717"/>
                <a:gd name="T3" fmla="*/ 0 h 35778"/>
                <a:gd name="T4" fmla="*/ 0 w 28717"/>
                <a:gd name="T5" fmla="*/ 0 h 35778"/>
                <a:gd name="T6" fmla="*/ 0 60000 65536"/>
                <a:gd name="T7" fmla="*/ 0 60000 65536"/>
                <a:gd name="T8" fmla="*/ 0 60000 65536"/>
                <a:gd name="T9" fmla="*/ 0 w 28717"/>
                <a:gd name="T10" fmla="*/ 0 h 35778"/>
                <a:gd name="T11" fmla="*/ 28717 w 28717"/>
                <a:gd name="T12" fmla="*/ 35778 h 357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17" h="35778" fill="none" extrusionOk="0">
                  <a:moveTo>
                    <a:pt x="23412" y="-1"/>
                  </a:moveTo>
                  <a:cubicBezTo>
                    <a:pt x="26832" y="3931"/>
                    <a:pt x="28717" y="8966"/>
                    <a:pt x="28717" y="14178"/>
                  </a:cubicBezTo>
                  <a:cubicBezTo>
                    <a:pt x="28717" y="26107"/>
                    <a:pt x="19046" y="35778"/>
                    <a:pt x="7117" y="35778"/>
                  </a:cubicBezTo>
                  <a:cubicBezTo>
                    <a:pt x="4693" y="35778"/>
                    <a:pt x="2287" y="35370"/>
                    <a:pt x="0" y="34571"/>
                  </a:cubicBezTo>
                </a:path>
                <a:path w="28717" h="35778" stroke="0" extrusionOk="0">
                  <a:moveTo>
                    <a:pt x="23412" y="-1"/>
                  </a:moveTo>
                  <a:cubicBezTo>
                    <a:pt x="26832" y="3931"/>
                    <a:pt x="28717" y="8966"/>
                    <a:pt x="28717" y="14178"/>
                  </a:cubicBezTo>
                  <a:cubicBezTo>
                    <a:pt x="28717" y="26107"/>
                    <a:pt x="19046" y="35778"/>
                    <a:pt x="7117" y="35778"/>
                  </a:cubicBezTo>
                  <a:cubicBezTo>
                    <a:pt x="4693" y="35778"/>
                    <a:pt x="2287" y="35370"/>
                    <a:pt x="0" y="34571"/>
                  </a:cubicBezTo>
                  <a:lnTo>
                    <a:pt x="7117" y="14178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pic>
          <p:nvPicPr>
            <p:cNvPr id="549976" name="Picture 87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68" y="2749"/>
              <a:ext cx="249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77" name="Arc 88"/>
            <p:cNvSpPr>
              <a:spLocks/>
            </p:cNvSpPr>
            <p:nvPr/>
          </p:nvSpPr>
          <p:spPr bwMode="auto">
            <a:xfrm>
              <a:off x="1007" y="2476"/>
              <a:ext cx="691" cy="742"/>
            </a:xfrm>
            <a:custGeom>
              <a:avLst/>
              <a:gdLst>
                <a:gd name="T0" fmla="*/ 0 w 21600"/>
                <a:gd name="T1" fmla="*/ 0 h 35787"/>
                <a:gd name="T2" fmla="*/ 0 w 21600"/>
                <a:gd name="T3" fmla="*/ 0 h 35787"/>
                <a:gd name="T4" fmla="*/ 0 w 21600"/>
                <a:gd name="T5" fmla="*/ 0 h 35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35787"/>
                <a:gd name="T11" fmla="*/ 21600 w 21600"/>
                <a:gd name="T12" fmla="*/ 35787 h 35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5787" fill="none" extrusionOk="0">
                  <a:moveTo>
                    <a:pt x="12040" y="-1"/>
                  </a:moveTo>
                  <a:cubicBezTo>
                    <a:pt x="18015" y="4011"/>
                    <a:pt x="21600" y="10735"/>
                    <a:pt x="21600" y="17933"/>
                  </a:cubicBezTo>
                  <a:cubicBezTo>
                    <a:pt x="21600" y="25080"/>
                    <a:pt x="18064" y="31764"/>
                    <a:pt x="12156" y="35787"/>
                  </a:cubicBezTo>
                </a:path>
                <a:path w="21600" h="35787" stroke="0" extrusionOk="0">
                  <a:moveTo>
                    <a:pt x="12040" y="-1"/>
                  </a:moveTo>
                  <a:cubicBezTo>
                    <a:pt x="18015" y="4011"/>
                    <a:pt x="21600" y="10735"/>
                    <a:pt x="21600" y="17933"/>
                  </a:cubicBezTo>
                  <a:cubicBezTo>
                    <a:pt x="21600" y="25080"/>
                    <a:pt x="18064" y="31764"/>
                    <a:pt x="12156" y="35787"/>
                  </a:cubicBezTo>
                  <a:lnTo>
                    <a:pt x="0" y="17933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78" name="Arc 89"/>
            <p:cNvSpPr>
              <a:spLocks/>
            </p:cNvSpPr>
            <p:nvPr/>
          </p:nvSpPr>
          <p:spPr bwMode="auto">
            <a:xfrm>
              <a:off x="535" y="2830"/>
              <a:ext cx="1236" cy="343"/>
            </a:xfrm>
            <a:custGeom>
              <a:avLst/>
              <a:gdLst>
                <a:gd name="T0" fmla="*/ 0 w 21324"/>
                <a:gd name="T1" fmla="*/ 0 h 13796"/>
                <a:gd name="T2" fmla="*/ 0 w 21324"/>
                <a:gd name="T3" fmla="*/ 0 h 13796"/>
                <a:gd name="T4" fmla="*/ 0 w 21324"/>
                <a:gd name="T5" fmla="*/ 0 h 13796"/>
                <a:gd name="T6" fmla="*/ 0 60000 65536"/>
                <a:gd name="T7" fmla="*/ 0 60000 65536"/>
                <a:gd name="T8" fmla="*/ 0 60000 65536"/>
                <a:gd name="T9" fmla="*/ 0 w 21324"/>
                <a:gd name="T10" fmla="*/ 0 h 13796"/>
                <a:gd name="T11" fmla="*/ 21324 w 21324"/>
                <a:gd name="T12" fmla="*/ 13796 h 137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24" h="13796" fill="none" extrusionOk="0">
                  <a:moveTo>
                    <a:pt x="4703" y="13796"/>
                  </a:moveTo>
                  <a:cubicBezTo>
                    <a:pt x="2238" y="10826"/>
                    <a:pt x="614" y="7250"/>
                    <a:pt x="-1" y="3441"/>
                  </a:cubicBezTo>
                </a:path>
                <a:path w="21324" h="13796" stroke="0" extrusionOk="0">
                  <a:moveTo>
                    <a:pt x="4703" y="13796"/>
                  </a:moveTo>
                  <a:cubicBezTo>
                    <a:pt x="2238" y="10826"/>
                    <a:pt x="614" y="7250"/>
                    <a:pt x="-1" y="3441"/>
                  </a:cubicBezTo>
                  <a:lnTo>
                    <a:pt x="21324" y="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79" name="Text Box 90"/>
            <p:cNvSpPr txBox="1">
              <a:spLocks noChangeArrowheads="1"/>
            </p:cNvSpPr>
            <p:nvPr/>
          </p:nvSpPr>
          <p:spPr bwMode="auto">
            <a:xfrm>
              <a:off x="633" y="2944"/>
              <a:ext cx="87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80" name="Arc 91"/>
            <p:cNvSpPr>
              <a:spLocks/>
            </p:cNvSpPr>
            <p:nvPr/>
          </p:nvSpPr>
          <p:spPr bwMode="auto">
            <a:xfrm>
              <a:off x="1663" y="2448"/>
              <a:ext cx="1152" cy="417"/>
            </a:xfrm>
            <a:custGeom>
              <a:avLst/>
              <a:gdLst>
                <a:gd name="T0" fmla="*/ 0 w 21600"/>
                <a:gd name="T1" fmla="*/ 0 h 18428"/>
                <a:gd name="T2" fmla="*/ 0 w 21600"/>
                <a:gd name="T3" fmla="*/ 0 h 18428"/>
                <a:gd name="T4" fmla="*/ 0 w 21600"/>
                <a:gd name="T5" fmla="*/ 0 h 18428"/>
                <a:gd name="T6" fmla="*/ 0 60000 65536"/>
                <a:gd name="T7" fmla="*/ 0 60000 65536"/>
                <a:gd name="T8" fmla="*/ 0 60000 65536"/>
                <a:gd name="T9" fmla="*/ 0 w 21600"/>
                <a:gd name="T10" fmla="*/ 0 h 18428"/>
                <a:gd name="T11" fmla="*/ 21600 w 21600"/>
                <a:gd name="T12" fmla="*/ 18428 h 184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8428" fill="none" extrusionOk="0">
                  <a:moveTo>
                    <a:pt x="13097" y="-1"/>
                  </a:moveTo>
                  <a:cubicBezTo>
                    <a:pt x="18455" y="4085"/>
                    <a:pt x="21600" y="10437"/>
                    <a:pt x="21600" y="17176"/>
                  </a:cubicBezTo>
                  <a:cubicBezTo>
                    <a:pt x="21600" y="17593"/>
                    <a:pt x="21587" y="18011"/>
                    <a:pt x="21563" y="18427"/>
                  </a:cubicBezTo>
                </a:path>
                <a:path w="21600" h="18428" stroke="0" extrusionOk="0">
                  <a:moveTo>
                    <a:pt x="13097" y="-1"/>
                  </a:moveTo>
                  <a:cubicBezTo>
                    <a:pt x="18455" y="4085"/>
                    <a:pt x="21600" y="10437"/>
                    <a:pt x="21600" y="17176"/>
                  </a:cubicBezTo>
                  <a:cubicBezTo>
                    <a:pt x="21600" y="17593"/>
                    <a:pt x="21587" y="18011"/>
                    <a:pt x="21563" y="18427"/>
                  </a:cubicBezTo>
                  <a:lnTo>
                    <a:pt x="0" y="17176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549981" name="Arc 92"/>
            <p:cNvSpPr>
              <a:spLocks/>
            </p:cNvSpPr>
            <p:nvPr/>
          </p:nvSpPr>
          <p:spPr bwMode="auto">
            <a:xfrm>
              <a:off x="1392" y="2832"/>
              <a:ext cx="1347" cy="552"/>
            </a:xfrm>
            <a:custGeom>
              <a:avLst/>
              <a:gdLst>
                <a:gd name="T0" fmla="*/ 0 w 25271"/>
                <a:gd name="T1" fmla="*/ 0 h 21600"/>
                <a:gd name="T2" fmla="*/ 0 w 25271"/>
                <a:gd name="T3" fmla="*/ 0 h 21600"/>
                <a:gd name="T4" fmla="*/ 0 w 25271"/>
                <a:gd name="T5" fmla="*/ 0 h 21600"/>
                <a:gd name="T6" fmla="*/ 0 60000 65536"/>
                <a:gd name="T7" fmla="*/ 0 60000 65536"/>
                <a:gd name="T8" fmla="*/ 0 60000 65536"/>
                <a:gd name="T9" fmla="*/ 0 w 25271"/>
                <a:gd name="T10" fmla="*/ 0 h 21600"/>
                <a:gd name="T11" fmla="*/ 25271 w 2527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271" h="21600" fill="none" extrusionOk="0">
                  <a:moveTo>
                    <a:pt x="25270" y="9728"/>
                  </a:moveTo>
                  <a:cubicBezTo>
                    <a:pt x="21598" y="17008"/>
                    <a:pt x="14139" y="21599"/>
                    <a:pt x="5986" y="21600"/>
                  </a:cubicBezTo>
                  <a:cubicBezTo>
                    <a:pt x="3960" y="21600"/>
                    <a:pt x="1945" y="21315"/>
                    <a:pt x="0" y="20753"/>
                  </a:cubicBezTo>
                </a:path>
                <a:path w="25271" h="21600" stroke="0" extrusionOk="0">
                  <a:moveTo>
                    <a:pt x="25270" y="9728"/>
                  </a:moveTo>
                  <a:cubicBezTo>
                    <a:pt x="21598" y="17008"/>
                    <a:pt x="14139" y="21599"/>
                    <a:pt x="5986" y="21600"/>
                  </a:cubicBezTo>
                  <a:cubicBezTo>
                    <a:pt x="3960" y="21600"/>
                    <a:pt x="1945" y="21315"/>
                    <a:pt x="0" y="20753"/>
                  </a:cubicBezTo>
                  <a:lnTo>
                    <a:pt x="5986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549982" name="Text Box 93"/>
            <p:cNvSpPr txBox="1">
              <a:spLocks noChangeArrowheads="1"/>
            </p:cNvSpPr>
            <p:nvPr/>
          </p:nvSpPr>
          <p:spPr bwMode="auto">
            <a:xfrm>
              <a:off x="1344" y="3408"/>
              <a:ext cx="11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83" name="Text Box 94"/>
            <p:cNvSpPr txBox="1">
              <a:spLocks noChangeArrowheads="1"/>
            </p:cNvSpPr>
            <p:nvPr/>
          </p:nvSpPr>
          <p:spPr bwMode="auto">
            <a:xfrm>
              <a:off x="2832" y="2736"/>
              <a:ext cx="123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pic>
          <p:nvPicPr>
            <p:cNvPr id="549984" name="Picture 95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92" y="2544"/>
              <a:ext cx="19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1EADB-18DC-4EEF-B471-DF8234D7FB03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賦予變數權重後的系統思考圖</a:t>
            </a:r>
          </a:p>
        </p:txBody>
      </p:sp>
      <p:sp>
        <p:nvSpPr>
          <p:cNvPr id="550916" name="Text Box 3"/>
          <p:cNvSpPr txBox="1">
            <a:spLocks noChangeArrowheads="1"/>
          </p:cNvSpPr>
          <p:nvPr/>
        </p:nvSpPr>
        <p:spPr bwMode="auto">
          <a:xfrm>
            <a:off x="4267200" y="4362450"/>
            <a:ext cx="1300163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花蓮的居住環境</a:t>
            </a:r>
          </a:p>
        </p:txBody>
      </p:sp>
      <p:sp>
        <p:nvSpPr>
          <p:cNvPr id="550917" name="Text Box 4"/>
          <p:cNvSpPr txBox="1">
            <a:spLocks noChangeArrowheads="1"/>
          </p:cNvSpPr>
          <p:nvPr/>
        </p:nvSpPr>
        <p:spPr bwMode="auto">
          <a:xfrm>
            <a:off x="1752600" y="3097213"/>
            <a:ext cx="1365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50918" name="Picture 5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406775"/>
            <a:ext cx="4127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19" name="Text Box 6"/>
          <p:cNvSpPr txBox="1">
            <a:spLocks noChangeArrowheads="1"/>
          </p:cNvSpPr>
          <p:nvPr/>
        </p:nvSpPr>
        <p:spPr bwMode="auto">
          <a:xfrm>
            <a:off x="1203325" y="3406775"/>
            <a:ext cx="731838" cy="309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學習意願</a:t>
            </a:r>
          </a:p>
        </p:txBody>
      </p:sp>
      <p:sp>
        <p:nvSpPr>
          <p:cNvPr id="550920" name="Text Box 7"/>
          <p:cNvSpPr txBox="1">
            <a:spLocks noChangeArrowheads="1"/>
          </p:cNvSpPr>
          <p:nvPr/>
        </p:nvSpPr>
        <p:spPr bwMode="auto">
          <a:xfrm>
            <a:off x="1935163" y="2786063"/>
            <a:ext cx="822325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學習環境</a:t>
            </a:r>
          </a:p>
        </p:txBody>
      </p:sp>
      <p:sp>
        <p:nvSpPr>
          <p:cNvPr id="550921" name="Text Box 8"/>
          <p:cNvSpPr txBox="1">
            <a:spLocks noChangeArrowheads="1"/>
          </p:cNvSpPr>
          <p:nvPr/>
        </p:nvSpPr>
        <p:spPr bwMode="auto">
          <a:xfrm>
            <a:off x="609600" y="2290763"/>
            <a:ext cx="822325" cy="309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競爭壓力</a:t>
            </a:r>
          </a:p>
        </p:txBody>
      </p:sp>
      <p:sp>
        <p:nvSpPr>
          <p:cNvPr id="550922" name="Arc 9"/>
          <p:cNvSpPr>
            <a:spLocks/>
          </p:cNvSpPr>
          <p:nvPr/>
        </p:nvSpPr>
        <p:spPr bwMode="auto">
          <a:xfrm>
            <a:off x="749300" y="2600325"/>
            <a:ext cx="1050925" cy="1677988"/>
          </a:xfrm>
          <a:custGeom>
            <a:avLst/>
            <a:gdLst>
              <a:gd name="T0" fmla="*/ 2147483647 w 24848"/>
              <a:gd name="T1" fmla="*/ 2147483647 h 30747"/>
              <a:gd name="T2" fmla="*/ 2147483647 w 24848"/>
              <a:gd name="T3" fmla="*/ 0 h 30747"/>
              <a:gd name="T4" fmla="*/ 2147483647 w 24848"/>
              <a:gd name="T5" fmla="*/ 2147483647 h 30747"/>
              <a:gd name="T6" fmla="*/ 0 60000 65536"/>
              <a:gd name="T7" fmla="*/ 0 60000 65536"/>
              <a:gd name="T8" fmla="*/ 0 60000 65536"/>
              <a:gd name="T9" fmla="*/ 0 w 24848"/>
              <a:gd name="T10" fmla="*/ 0 h 30747"/>
              <a:gd name="T11" fmla="*/ 24848 w 24848"/>
              <a:gd name="T12" fmla="*/ 30747 h 307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48" h="30747" fill="none" extrusionOk="0">
                <a:moveTo>
                  <a:pt x="24848" y="30501"/>
                </a:moveTo>
                <a:cubicBezTo>
                  <a:pt x="23773" y="30664"/>
                  <a:pt x="22687" y="30746"/>
                  <a:pt x="21600" y="30747"/>
                </a:cubicBezTo>
                <a:cubicBezTo>
                  <a:pt x="9670" y="30747"/>
                  <a:pt x="0" y="21076"/>
                  <a:pt x="0" y="9147"/>
                </a:cubicBezTo>
                <a:cubicBezTo>
                  <a:pt x="-1" y="5986"/>
                  <a:pt x="693" y="2863"/>
                  <a:pt x="2032" y="0"/>
                </a:cubicBezTo>
              </a:path>
              <a:path w="24848" h="30747" stroke="0" extrusionOk="0">
                <a:moveTo>
                  <a:pt x="24848" y="30501"/>
                </a:moveTo>
                <a:cubicBezTo>
                  <a:pt x="23773" y="30664"/>
                  <a:pt x="22687" y="30746"/>
                  <a:pt x="21600" y="30747"/>
                </a:cubicBezTo>
                <a:cubicBezTo>
                  <a:pt x="9670" y="30747"/>
                  <a:pt x="0" y="21076"/>
                  <a:pt x="0" y="9147"/>
                </a:cubicBezTo>
                <a:cubicBezTo>
                  <a:pt x="-1" y="5986"/>
                  <a:pt x="693" y="2863"/>
                  <a:pt x="2032" y="0"/>
                </a:cubicBezTo>
                <a:lnTo>
                  <a:pt x="21600" y="9147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23" name="Text Box 10"/>
          <p:cNvSpPr txBox="1">
            <a:spLocks noChangeArrowheads="1"/>
          </p:cNvSpPr>
          <p:nvPr/>
        </p:nvSpPr>
        <p:spPr bwMode="auto">
          <a:xfrm>
            <a:off x="1979613" y="4151313"/>
            <a:ext cx="777875" cy="474662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一家三口的快樂</a:t>
            </a:r>
          </a:p>
        </p:txBody>
      </p:sp>
      <p:sp>
        <p:nvSpPr>
          <p:cNvPr id="550924" name="Arc 11"/>
          <p:cNvSpPr>
            <a:spLocks/>
          </p:cNvSpPr>
          <p:nvPr/>
        </p:nvSpPr>
        <p:spPr bwMode="auto">
          <a:xfrm>
            <a:off x="1504950" y="3044825"/>
            <a:ext cx="1917700" cy="561975"/>
          </a:xfrm>
          <a:custGeom>
            <a:avLst/>
            <a:gdLst>
              <a:gd name="T0" fmla="*/ 0 w 20842"/>
              <a:gd name="T1" fmla="*/ 2147483647 h 14222"/>
              <a:gd name="T2" fmla="*/ 2147483647 w 20842"/>
              <a:gd name="T3" fmla="*/ 0 h 14222"/>
              <a:gd name="T4" fmla="*/ 2147483647 w 20842"/>
              <a:gd name="T5" fmla="*/ 2147483647 h 14222"/>
              <a:gd name="T6" fmla="*/ 0 60000 65536"/>
              <a:gd name="T7" fmla="*/ 0 60000 65536"/>
              <a:gd name="T8" fmla="*/ 0 60000 65536"/>
              <a:gd name="T9" fmla="*/ 0 w 20842"/>
              <a:gd name="T10" fmla="*/ 0 h 14222"/>
              <a:gd name="T11" fmla="*/ 20842 w 20842"/>
              <a:gd name="T12" fmla="*/ 14222 h 142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42" h="14222" fill="none" extrusionOk="0">
                <a:moveTo>
                  <a:pt x="0" y="8550"/>
                </a:moveTo>
                <a:cubicBezTo>
                  <a:pt x="860" y="5389"/>
                  <a:pt x="2428" y="2465"/>
                  <a:pt x="4584" y="-1"/>
                </a:cubicBezTo>
              </a:path>
              <a:path w="20842" h="14222" stroke="0" extrusionOk="0">
                <a:moveTo>
                  <a:pt x="0" y="8550"/>
                </a:moveTo>
                <a:cubicBezTo>
                  <a:pt x="860" y="5389"/>
                  <a:pt x="2428" y="2465"/>
                  <a:pt x="4584" y="-1"/>
                </a:cubicBezTo>
                <a:lnTo>
                  <a:pt x="20842" y="14222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25" name="Text Box 12"/>
          <p:cNvSpPr txBox="1">
            <a:spLocks noChangeArrowheads="1"/>
          </p:cNvSpPr>
          <p:nvPr/>
        </p:nvSpPr>
        <p:spPr bwMode="auto">
          <a:xfrm>
            <a:off x="2803525" y="3902075"/>
            <a:ext cx="1365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26" name="Text Box 13"/>
          <p:cNvSpPr txBox="1">
            <a:spLocks noChangeArrowheads="1"/>
          </p:cNvSpPr>
          <p:nvPr/>
        </p:nvSpPr>
        <p:spPr bwMode="auto">
          <a:xfrm>
            <a:off x="3886200" y="26860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未來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發展</a:t>
            </a:r>
          </a:p>
        </p:txBody>
      </p:sp>
      <p:sp>
        <p:nvSpPr>
          <p:cNvPr id="550927" name="Text Box 14"/>
          <p:cNvSpPr txBox="1">
            <a:spLocks noChangeArrowheads="1"/>
          </p:cNvSpPr>
          <p:nvPr/>
        </p:nvSpPr>
        <p:spPr bwMode="auto">
          <a:xfrm>
            <a:off x="3124200" y="2686050"/>
            <a:ext cx="534988" cy="433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競爭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能力</a:t>
            </a:r>
          </a:p>
        </p:txBody>
      </p:sp>
      <p:sp>
        <p:nvSpPr>
          <p:cNvPr id="550928" name="Freeform 15"/>
          <p:cNvSpPr>
            <a:spLocks/>
          </p:cNvSpPr>
          <p:nvPr/>
        </p:nvSpPr>
        <p:spPr bwMode="auto">
          <a:xfrm>
            <a:off x="2819400" y="2914650"/>
            <a:ext cx="241300" cy="1588"/>
          </a:xfrm>
          <a:custGeom>
            <a:avLst/>
            <a:gdLst>
              <a:gd name="T0" fmla="*/ 0 w 152"/>
              <a:gd name="T1" fmla="*/ 0 h 1"/>
              <a:gd name="T2" fmla="*/ 2147483647 w 152"/>
              <a:gd name="T3" fmla="*/ 0 h 1"/>
              <a:gd name="T4" fmla="*/ 0 60000 65536"/>
              <a:gd name="T5" fmla="*/ 0 60000 65536"/>
              <a:gd name="T6" fmla="*/ 0 w 152"/>
              <a:gd name="T7" fmla="*/ 0 h 1"/>
              <a:gd name="T8" fmla="*/ 152 w 15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2" h="1">
                <a:moveTo>
                  <a:pt x="0" y="0"/>
                </a:moveTo>
                <a:lnTo>
                  <a:pt x="15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29" name="Freeform 16"/>
          <p:cNvSpPr>
            <a:spLocks/>
          </p:cNvSpPr>
          <p:nvPr/>
        </p:nvSpPr>
        <p:spPr bwMode="auto">
          <a:xfrm>
            <a:off x="3657600" y="2914650"/>
            <a:ext cx="234950" cy="1588"/>
          </a:xfrm>
          <a:custGeom>
            <a:avLst/>
            <a:gdLst>
              <a:gd name="T0" fmla="*/ 0 w 247"/>
              <a:gd name="T1" fmla="*/ 0 h 1"/>
              <a:gd name="T2" fmla="*/ 2147483647 w 247"/>
              <a:gd name="T3" fmla="*/ 0 h 1"/>
              <a:gd name="T4" fmla="*/ 0 60000 65536"/>
              <a:gd name="T5" fmla="*/ 0 60000 65536"/>
              <a:gd name="T6" fmla="*/ 0 w 247"/>
              <a:gd name="T7" fmla="*/ 0 h 1"/>
              <a:gd name="T8" fmla="*/ 247 w 247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7" h="1">
                <a:moveTo>
                  <a:pt x="0" y="0"/>
                </a:moveTo>
                <a:lnTo>
                  <a:pt x="247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30" name="Arc 17"/>
          <p:cNvSpPr>
            <a:spLocks/>
          </p:cNvSpPr>
          <p:nvPr/>
        </p:nvSpPr>
        <p:spPr bwMode="auto">
          <a:xfrm>
            <a:off x="1096963" y="2003425"/>
            <a:ext cx="1322387" cy="1104900"/>
          </a:xfrm>
          <a:custGeom>
            <a:avLst/>
            <a:gdLst>
              <a:gd name="T0" fmla="*/ 0 w 33561"/>
              <a:gd name="T1" fmla="*/ 2147483647 h 21600"/>
              <a:gd name="T2" fmla="*/ 2147483647 w 33561"/>
              <a:gd name="T3" fmla="*/ 2147483647 h 21600"/>
              <a:gd name="T4" fmla="*/ 2147483647 w 33561"/>
              <a:gd name="T5" fmla="*/ 2147483647 h 21600"/>
              <a:gd name="T6" fmla="*/ 0 60000 65536"/>
              <a:gd name="T7" fmla="*/ 0 60000 65536"/>
              <a:gd name="T8" fmla="*/ 0 60000 65536"/>
              <a:gd name="T9" fmla="*/ 0 w 33561"/>
              <a:gd name="T10" fmla="*/ 0 h 21600"/>
              <a:gd name="T11" fmla="*/ 33561 w 3356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561" h="21600" fill="none" extrusionOk="0">
                <a:moveTo>
                  <a:pt x="-1" y="4571"/>
                </a:moveTo>
                <a:cubicBezTo>
                  <a:pt x="3796" y="1609"/>
                  <a:pt x="8473" y="-1"/>
                  <a:pt x="13289" y="0"/>
                </a:cubicBezTo>
                <a:cubicBezTo>
                  <a:pt x="22342" y="0"/>
                  <a:pt x="30435" y="5646"/>
                  <a:pt x="33560" y="14143"/>
                </a:cubicBezTo>
              </a:path>
              <a:path w="33561" h="21600" stroke="0" extrusionOk="0">
                <a:moveTo>
                  <a:pt x="-1" y="4571"/>
                </a:moveTo>
                <a:cubicBezTo>
                  <a:pt x="3796" y="1609"/>
                  <a:pt x="8473" y="-1"/>
                  <a:pt x="13289" y="0"/>
                </a:cubicBezTo>
                <a:cubicBezTo>
                  <a:pt x="22342" y="0"/>
                  <a:pt x="30435" y="5646"/>
                  <a:pt x="33560" y="14143"/>
                </a:cubicBezTo>
                <a:lnTo>
                  <a:pt x="13289" y="21600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31" name="Text Box 18"/>
          <p:cNvSpPr txBox="1">
            <a:spLocks noChangeArrowheads="1"/>
          </p:cNvSpPr>
          <p:nvPr/>
        </p:nvSpPr>
        <p:spPr bwMode="auto">
          <a:xfrm>
            <a:off x="2971800" y="4133850"/>
            <a:ext cx="1825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2" name="Text Box 19"/>
          <p:cNvSpPr txBox="1">
            <a:spLocks noChangeArrowheads="1"/>
          </p:cNvSpPr>
          <p:nvPr/>
        </p:nvSpPr>
        <p:spPr bwMode="auto">
          <a:xfrm>
            <a:off x="3657600" y="2686050"/>
            <a:ext cx="182563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3" name="Text Box 20"/>
          <p:cNvSpPr txBox="1">
            <a:spLocks noChangeArrowheads="1"/>
          </p:cNvSpPr>
          <p:nvPr/>
        </p:nvSpPr>
        <p:spPr bwMode="auto">
          <a:xfrm>
            <a:off x="2971800" y="2686050"/>
            <a:ext cx="182563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4" name="Text Box 21"/>
          <p:cNvSpPr txBox="1">
            <a:spLocks noChangeArrowheads="1"/>
          </p:cNvSpPr>
          <p:nvPr/>
        </p:nvSpPr>
        <p:spPr bwMode="auto">
          <a:xfrm>
            <a:off x="838200" y="1981200"/>
            <a:ext cx="1825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5" name="Text Box 22"/>
          <p:cNvSpPr txBox="1">
            <a:spLocks noChangeArrowheads="1"/>
          </p:cNvSpPr>
          <p:nvPr/>
        </p:nvSpPr>
        <p:spPr bwMode="auto">
          <a:xfrm>
            <a:off x="1614488" y="4337050"/>
            <a:ext cx="1825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－</a:t>
            </a:r>
          </a:p>
        </p:txBody>
      </p:sp>
      <p:pic>
        <p:nvPicPr>
          <p:cNvPr id="550936" name="Picture 23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0763" y="2849563"/>
            <a:ext cx="35083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37" name="Arc 24"/>
          <p:cNvSpPr>
            <a:spLocks/>
          </p:cNvSpPr>
          <p:nvPr/>
        </p:nvSpPr>
        <p:spPr bwMode="auto">
          <a:xfrm>
            <a:off x="2827338" y="3152775"/>
            <a:ext cx="1517650" cy="1247775"/>
          </a:xfrm>
          <a:custGeom>
            <a:avLst/>
            <a:gdLst>
              <a:gd name="T0" fmla="*/ 2147483647 w 27664"/>
              <a:gd name="T1" fmla="*/ 0 h 35778"/>
              <a:gd name="T2" fmla="*/ 0 w 27664"/>
              <a:gd name="T3" fmla="*/ 2147483647 h 35778"/>
              <a:gd name="T4" fmla="*/ 2147483647 w 27664"/>
              <a:gd name="T5" fmla="*/ 2147483647 h 35778"/>
              <a:gd name="T6" fmla="*/ 0 60000 65536"/>
              <a:gd name="T7" fmla="*/ 0 60000 65536"/>
              <a:gd name="T8" fmla="*/ 0 60000 65536"/>
              <a:gd name="T9" fmla="*/ 0 w 27664"/>
              <a:gd name="T10" fmla="*/ 0 h 35778"/>
              <a:gd name="T11" fmla="*/ 27664 w 27664"/>
              <a:gd name="T12" fmla="*/ 35778 h 357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664" h="35778" fill="none" extrusionOk="0">
                <a:moveTo>
                  <a:pt x="22359" y="-1"/>
                </a:moveTo>
                <a:cubicBezTo>
                  <a:pt x="25779" y="3931"/>
                  <a:pt x="27664" y="8966"/>
                  <a:pt x="27664" y="14178"/>
                </a:cubicBezTo>
                <a:cubicBezTo>
                  <a:pt x="27664" y="26107"/>
                  <a:pt x="17993" y="35778"/>
                  <a:pt x="6064" y="35778"/>
                </a:cubicBezTo>
                <a:cubicBezTo>
                  <a:pt x="4011" y="35778"/>
                  <a:pt x="1969" y="35485"/>
                  <a:pt x="-1" y="34909"/>
                </a:cubicBezTo>
              </a:path>
              <a:path w="27664" h="35778" stroke="0" extrusionOk="0">
                <a:moveTo>
                  <a:pt x="22359" y="-1"/>
                </a:moveTo>
                <a:cubicBezTo>
                  <a:pt x="25779" y="3931"/>
                  <a:pt x="27664" y="8966"/>
                  <a:pt x="27664" y="14178"/>
                </a:cubicBezTo>
                <a:cubicBezTo>
                  <a:pt x="27664" y="26107"/>
                  <a:pt x="17993" y="35778"/>
                  <a:pt x="6064" y="35778"/>
                </a:cubicBezTo>
                <a:cubicBezTo>
                  <a:pt x="4011" y="35778"/>
                  <a:pt x="1969" y="35485"/>
                  <a:pt x="-1" y="34909"/>
                </a:cubicBezTo>
                <a:lnTo>
                  <a:pt x="6064" y="14178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sm" len="sm"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50938" name="Picture 25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3524250"/>
            <a:ext cx="395288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39" name="Arc 26"/>
          <p:cNvSpPr>
            <a:spLocks/>
          </p:cNvSpPr>
          <p:nvPr/>
        </p:nvSpPr>
        <p:spPr bwMode="auto">
          <a:xfrm>
            <a:off x="2208213" y="3035300"/>
            <a:ext cx="1096962" cy="1177925"/>
          </a:xfrm>
          <a:custGeom>
            <a:avLst/>
            <a:gdLst>
              <a:gd name="T0" fmla="*/ 2147483647 w 21600"/>
              <a:gd name="T1" fmla="*/ 0 h 35787"/>
              <a:gd name="T2" fmla="*/ 2147483647 w 21600"/>
              <a:gd name="T3" fmla="*/ 2147483647 h 35787"/>
              <a:gd name="T4" fmla="*/ 0 w 21600"/>
              <a:gd name="T5" fmla="*/ 2147483647 h 35787"/>
              <a:gd name="T6" fmla="*/ 0 60000 65536"/>
              <a:gd name="T7" fmla="*/ 0 60000 65536"/>
              <a:gd name="T8" fmla="*/ 0 60000 65536"/>
              <a:gd name="T9" fmla="*/ 0 w 21600"/>
              <a:gd name="T10" fmla="*/ 0 h 35787"/>
              <a:gd name="T11" fmla="*/ 21600 w 21600"/>
              <a:gd name="T12" fmla="*/ 35787 h 357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5787" fill="none" extrusionOk="0">
                <a:moveTo>
                  <a:pt x="12040" y="-1"/>
                </a:moveTo>
                <a:cubicBezTo>
                  <a:pt x="18015" y="4011"/>
                  <a:pt x="21600" y="10735"/>
                  <a:pt x="21600" y="17933"/>
                </a:cubicBezTo>
                <a:cubicBezTo>
                  <a:pt x="21600" y="25080"/>
                  <a:pt x="18064" y="31764"/>
                  <a:pt x="12156" y="35787"/>
                </a:cubicBezTo>
              </a:path>
              <a:path w="21600" h="35787" stroke="0" extrusionOk="0">
                <a:moveTo>
                  <a:pt x="12040" y="-1"/>
                </a:moveTo>
                <a:cubicBezTo>
                  <a:pt x="18015" y="4011"/>
                  <a:pt x="21600" y="10735"/>
                  <a:pt x="21600" y="17933"/>
                </a:cubicBezTo>
                <a:cubicBezTo>
                  <a:pt x="21600" y="25080"/>
                  <a:pt x="18064" y="31764"/>
                  <a:pt x="12156" y="35787"/>
                </a:cubicBezTo>
                <a:lnTo>
                  <a:pt x="0" y="17933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40" name="Arc 27"/>
          <p:cNvSpPr>
            <a:spLocks/>
          </p:cNvSpPr>
          <p:nvPr/>
        </p:nvSpPr>
        <p:spPr bwMode="auto">
          <a:xfrm>
            <a:off x="1458913" y="3597275"/>
            <a:ext cx="1962150" cy="544513"/>
          </a:xfrm>
          <a:custGeom>
            <a:avLst/>
            <a:gdLst>
              <a:gd name="T0" fmla="*/ 2147483647 w 21324"/>
              <a:gd name="T1" fmla="*/ 2147483647 h 13796"/>
              <a:gd name="T2" fmla="*/ 0 w 21324"/>
              <a:gd name="T3" fmla="*/ 2147483647 h 13796"/>
              <a:gd name="T4" fmla="*/ 2147483647 w 21324"/>
              <a:gd name="T5" fmla="*/ 0 h 13796"/>
              <a:gd name="T6" fmla="*/ 0 60000 65536"/>
              <a:gd name="T7" fmla="*/ 0 60000 65536"/>
              <a:gd name="T8" fmla="*/ 0 60000 65536"/>
              <a:gd name="T9" fmla="*/ 0 w 21324"/>
              <a:gd name="T10" fmla="*/ 0 h 13796"/>
              <a:gd name="T11" fmla="*/ 21324 w 21324"/>
              <a:gd name="T12" fmla="*/ 13796 h 137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24" h="13796" fill="none" extrusionOk="0">
                <a:moveTo>
                  <a:pt x="4703" y="13796"/>
                </a:moveTo>
                <a:cubicBezTo>
                  <a:pt x="2238" y="10826"/>
                  <a:pt x="614" y="7250"/>
                  <a:pt x="-1" y="3441"/>
                </a:cubicBezTo>
              </a:path>
              <a:path w="21324" h="13796" stroke="0" extrusionOk="0">
                <a:moveTo>
                  <a:pt x="4703" y="13796"/>
                </a:moveTo>
                <a:cubicBezTo>
                  <a:pt x="2238" y="10826"/>
                  <a:pt x="614" y="7250"/>
                  <a:pt x="-1" y="3441"/>
                </a:cubicBezTo>
                <a:lnTo>
                  <a:pt x="21324" y="0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41" name="Text Box 28"/>
          <p:cNvSpPr txBox="1">
            <a:spLocks noChangeArrowheads="1"/>
          </p:cNvSpPr>
          <p:nvPr/>
        </p:nvSpPr>
        <p:spPr bwMode="auto">
          <a:xfrm>
            <a:off x="1614488" y="3778250"/>
            <a:ext cx="13811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42" name="Arc 29"/>
          <p:cNvSpPr>
            <a:spLocks/>
          </p:cNvSpPr>
          <p:nvPr/>
        </p:nvSpPr>
        <p:spPr bwMode="auto">
          <a:xfrm>
            <a:off x="3249613" y="2992438"/>
            <a:ext cx="1662112" cy="617537"/>
          </a:xfrm>
          <a:custGeom>
            <a:avLst/>
            <a:gdLst>
              <a:gd name="T0" fmla="*/ 2147483647 w 19631"/>
              <a:gd name="T1" fmla="*/ 0 h 17176"/>
              <a:gd name="T2" fmla="*/ 2147483647 w 19631"/>
              <a:gd name="T3" fmla="*/ 2147483647 h 17176"/>
              <a:gd name="T4" fmla="*/ 0 w 19631"/>
              <a:gd name="T5" fmla="*/ 2147483647 h 17176"/>
              <a:gd name="T6" fmla="*/ 0 60000 65536"/>
              <a:gd name="T7" fmla="*/ 0 60000 65536"/>
              <a:gd name="T8" fmla="*/ 0 60000 65536"/>
              <a:gd name="T9" fmla="*/ 0 w 19631"/>
              <a:gd name="T10" fmla="*/ 0 h 17176"/>
              <a:gd name="T11" fmla="*/ 19631 w 19631"/>
              <a:gd name="T12" fmla="*/ 17176 h 17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631" h="17176" fill="none" extrusionOk="0">
                <a:moveTo>
                  <a:pt x="13097" y="-1"/>
                </a:moveTo>
                <a:cubicBezTo>
                  <a:pt x="15911" y="2145"/>
                  <a:pt x="18155" y="4950"/>
                  <a:pt x="19631" y="8166"/>
                </a:cubicBezTo>
              </a:path>
              <a:path w="19631" h="17176" stroke="0" extrusionOk="0">
                <a:moveTo>
                  <a:pt x="13097" y="-1"/>
                </a:moveTo>
                <a:cubicBezTo>
                  <a:pt x="15911" y="2145"/>
                  <a:pt x="18155" y="4950"/>
                  <a:pt x="19631" y="8166"/>
                </a:cubicBezTo>
                <a:lnTo>
                  <a:pt x="0" y="1717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anchor="ctr">
            <a:spAutoFit/>
          </a:bodyPr>
          <a:lstStyle/>
          <a:p>
            <a:endParaRPr lang="zh-TW" altLang="en-US"/>
          </a:p>
        </p:txBody>
      </p:sp>
      <p:sp>
        <p:nvSpPr>
          <p:cNvPr id="550943" name="Arc 30"/>
          <p:cNvSpPr>
            <a:spLocks/>
          </p:cNvSpPr>
          <p:nvPr/>
        </p:nvSpPr>
        <p:spPr bwMode="auto">
          <a:xfrm>
            <a:off x="2819400" y="3600450"/>
            <a:ext cx="2300288" cy="876300"/>
          </a:xfrm>
          <a:custGeom>
            <a:avLst/>
            <a:gdLst>
              <a:gd name="T0" fmla="*/ 2147483647 w 27182"/>
              <a:gd name="T1" fmla="*/ 2147483647 h 21600"/>
              <a:gd name="T2" fmla="*/ 0 w 27182"/>
              <a:gd name="T3" fmla="*/ 2147483647 h 21600"/>
              <a:gd name="T4" fmla="*/ 2147483647 w 27182"/>
              <a:gd name="T5" fmla="*/ 0 h 21600"/>
              <a:gd name="T6" fmla="*/ 0 60000 65536"/>
              <a:gd name="T7" fmla="*/ 0 60000 65536"/>
              <a:gd name="T8" fmla="*/ 0 60000 65536"/>
              <a:gd name="T9" fmla="*/ 0 w 27182"/>
              <a:gd name="T10" fmla="*/ 0 h 21600"/>
              <a:gd name="T11" fmla="*/ 27182 w 2718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182" h="21600" fill="none" extrusionOk="0">
                <a:moveTo>
                  <a:pt x="27181" y="4159"/>
                </a:moveTo>
                <a:cubicBezTo>
                  <a:pt x="25193" y="14292"/>
                  <a:pt x="16311" y="21599"/>
                  <a:pt x="5986" y="21600"/>
                </a:cubicBezTo>
                <a:cubicBezTo>
                  <a:pt x="3960" y="21600"/>
                  <a:pt x="1945" y="21315"/>
                  <a:pt x="0" y="20753"/>
                </a:cubicBezTo>
              </a:path>
              <a:path w="27182" h="21600" stroke="0" extrusionOk="0">
                <a:moveTo>
                  <a:pt x="27181" y="4159"/>
                </a:moveTo>
                <a:cubicBezTo>
                  <a:pt x="25193" y="14292"/>
                  <a:pt x="16311" y="21599"/>
                  <a:pt x="5986" y="21600"/>
                </a:cubicBezTo>
                <a:cubicBezTo>
                  <a:pt x="3960" y="21600"/>
                  <a:pt x="1945" y="21315"/>
                  <a:pt x="0" y="20753"/>
                </a:cubicBezTo>
                <a:lnTo>
                  <a:pt x="5986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sm" len="sm"/>
          </a:ln>
        </p:spPr>
        <p:txBody>
          <a:bodyPr anchor="ctr">
            <a:spAutoFit/>
          </a:bodyPr>
          <a:lstStyle/>
          <a:p>
            <a:endParaRPr lang="zh-TW" altLang="en-US"/>
          </a:p>
        </p:txBody>
      </p:sp>
      <p:sp>
        <p:nvSpPr>
          <p:cNvPr id="550944" name="Text Box 31"/>
          <p:cNvSpPr txBox="1">
            <a:spLocks noChangeArrowheads="1"/>
          </p:cNvSpPr>
          <p:nvPr/>
        </p:nvSpPr>
        <p:spPr bwMode="auto">
          <a:xfrm>
            <a:off x="2743200" y="4514850"/>
            <a:ext cx="1825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45" name="Text Box 32"/>
          <p:cNvSpPr txBox="1">
            <a:spLocks noChangeArrowheads="1"/>
          </p:cNvSpPr>
          <p:nvPr/>
        </p:nvSpPr>
        <p:spPr bwMode="auto">
          <a:xfrm>
            <a:off x="4762500" y="2339975"/>
            <a:ext cx="1490663" cy="255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先生的工作發展</a:t>
            </a:r>
          </a:p>
        </p:txBody>
      </p:sp>
      <p:sp>
        <p:nvSpPr>
          <p:cNvPr id="550946" name="Text Box 33"/>
          <p:cNvSpPr txBox="1">
            <a:spLocks noChangeArrowheads="1"/>
          </p:cNvSpPr>
          <p:nvPr/>
        </p:nvSpPr>
        <p:spPr bwMode="auto">
          <a:xfrm>
            <a:off x="6253163" y="2870200"/>
            <a:ext cx="909637" cy="3810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收入穩定</a:t>
            </a:r>
          </a:p>
        </p:txBody>
      </p:sp>
      <p:sp>
        <p:nvSpPr>
          <p:cNvPr id="550947" name="Text Box 34"/>
          <p:cNvSpPr txBox="1">
            <a:spLocks noChangeArrowheads="1"/>
          </p:cNvSpPr>
          <p:nvPr/>
        </p:nvSpPr>
        <p:spPr bwMode="auto">
          <a:xfrm>
            <a:off x="6124575" y="1676400"/>
            <a:ext cx="1036638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東部學校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的發展</a:t>
            </a:r>
          </a:p>
        </p:txBody>
      </p:sp>
      <p:sp>
        <p:nvSpPr>
          <p:cNvPr id="550948" name="Text Box 35"/>
          <p:cNvSpPr txBox="1">
            <a:spLocks noChangeArrowheads="1"/>
          </p:cNvSpPr>
          <p:nvPr/>
        </p:nvSpPr>
        <p:spPr bwMode="auto">
          <a:xfrm>
            <a:off x="7550150" y="2339975"/>
            <a:ext cx="971550" cy="26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從事研究</a:t>
            </a:r>
          </a:p>
        </p:txBody>
      </p:sp>
      <p:sp>
        <p:nvSpPr>
          <p:cNvPr id="550949" name="Arc 36"/>
          <p:cNvSpPr>
            <a:spLocks/>
          </p:cNvSpPr>
          <p:nvPr/>
        </p:nvSpPr>
        <p:spPr bwMode="auto">
          <a:xfrm>
            <a:off x="5475288" y="1939925"/>
            <a:ext cx="623887" cy="565150"/>
          </a:xfrm>
          <a:custGeom>
            <a:avLst/>
            <a:gdLst>
              <a:gd name="T0" fmla="*/ 0 w 20789"/>
              <a:gd name="T1" fmla="*/ 2147483647 h 21600"/>
              <a:gd name="T2" fmla="*/ 2147483647 w 20789"/>
              <a:gd name="T3" fmla="*/ 147159931 h 21600"/>
              <a:gd name="T4" fmla="*/ 2147483647 w 20789"/>
              <a:gd name="T5" fmla="*/ 2147483647 h 21600"/>
              <a:gd name="T6" fmla="*/ 0 60000 65536"/>
              <a:gd name="T7" fmla="*/ 0 60000 65536"/>
              <a:gd name="T8" fmla="*/ 0 60000 65536"/>
              <a:gd name="T9" fmla="*/ 0 w 20789"/>
              <a:gd name="T10" fmla="*/ 0 h 21600"/>
              <a:gd name="T11" fmla="*/ 20789 w 2078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9" h="21600" fill="none" extrusionOk="0">
                <a:moveTo>
                  <a:pt x="-1" y="13583"/>
                </a:moveTo>
                <a:cubicBezTo>
                  <a:pt x="3278" y="5380"/>
                  <a:pt x="11222" y="-1"/>
                  <a:pt x="20057" y="0"/>
                </a:cubicBezTo>
                <a:cubicBezTo>
                  <a:pt x="20301" y="0"/>
                  <a:pt x="20545" y="4"/>
                  <a:pt x="20788" y="12"/>
                </a:cubicBezTo>
              </a:path>
              <a:path w="20789" h="21600" stroke="0" extrusionOk="0">
                <a:moveTo>
                  <a:pt x="-1" y="13583"/>
                </a:moveTo>
                <a:cubicBezTo>
                  <a:pt x="3278" y="5380"/>
                  <a:pt x="11222" y="-1"/>
                  <a:pt x="20057" y="0"/>
                </a:cubicBezTo>
                <a:cubicBezTo>
                  <a:pt x="20301" y="0"/>
                  <a:pt x="20545" y="4"/>
                  <a:pt x="20788" y="12"/>
                </a:cubicBezTo>
                <a:lnTo>
                  <a:pt x="20057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50" name="Arc 37"/>
          <p:cNvSpPr>
            <a:spLocks/>
          </p:cNvSpPr>
          <p:nvPr/>
        </p:nvSpPr>
        <p:spPr bwMode="auto">
          <a:xfrm>
            <a:off x="5475288" y="2605088"/>
            <a:ext cx="712787" cy="331787"/>
          </a:xfrm>
          <a:custGeom>
            <a:avLst/>
            <a:gdLst>
              <a:gd name="T0" fmla="*/ 2147483647 w 21529"/>
              <a:gd name="T1" fmla="*/ 2147483647 h 21596"/>
              <a:gd name="T2" fmla="*/ 0 w 21529"/>
              <a:gd name="T3" fmla="*/ 1493565772 h 21596"/>
              <a:gd name="T4" fmla="*/ 2147483647 w 21529"/>
              <a:gd name="T5" fmla="*/ 0 h 21596"/>
              <a:gd name="T6" fmla="*/ 0 60000 65536"/>
              <a:gd name="T7" fmla="*/ 0 60000 65536"/>
              <a:gd name="T8" fmla="*/ 0 60000 65536"/>
              <a:gd name="T9" fmla="*/ 0 w 21529"/>
              <a:gd name="T10" fmla="*/ 0 h 21596"/>
              <a:gd name="T11" fmla="*/ 21529 w 21529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29" h="21596" fill="none" extrusionOk="0">
                <a:moveTo>
                  <a:pt x="21118" y="21596"/>
                </a:moveTo>
                <a:cubicBezTo>
                  <a:pt x="10025" y="21385"/>
                  <a:pt x="895" y="12804"/>
                  <a:pt x="-1" y="1745"/>
                </a:cubicBezTo>
              </a:path>
              <a:path w="21529" h="21596" stroke="0" extrusionOk="0">
                <a:moveTo>
                  <a:pt x="21118" y="21596"/>
                </a:moveTo>
                <a:cubicBezTo>
                  <a:pt x="10025" y="21385"/>
                  <a:pt x="895" y="12804"/>
                  <a:pt x="-1" y="1745"/>
                </a:cubicBezTo>
                <a:lnTo>
                  <a:pt x="21529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51" name="Arc 38"/>
          <p:cNvSpPr>
            <a:spLocks/>
          </p:cNvSpPr>
          <p:nvPr/>
        </p:nvSpPr>
        <p:spPr bwMode="auto">
          <a:xfrm>
            <a:off x="7031038" y="2605088"/>
            <a:ext cx="842962" cy="320675"/>
          </a:xfrm>
          <a:custGeom>
            <a:avLst/>
            <a:gdLst>
              <a:gd name="T0" fmla="*/ 2147483647 w 21480"/>
              <a:gd name="T1" fmla="*/ 1964738411 h 20839"/>
              <a:gd name="T2" fmla="*/ 2147483647 w 21480"/>
              <a:gd name="T3" fmla="*/ 2147483647 h 20839"/>
              <a:gd name="T4" fmla="*/ 0 w 21480"/>
              <a:gd name="T5" fmla="*/ 0 h 20839"/>
              <a:gd name="T6" fmla="*/ 0 60000 65536"/>
              <a:gd name="T7" fmla="*/ 0 60000 65536"/>
              <a:gd name="T8" fmla="*/ 0 60000 65536"/>
              <a:gd name="T9" fmla="*/ 0 w 21480"/>
              <a:gd name="T10" fmla="*/ 0 h 20839"/>
              <a:gd name="T11" fmla="*/ 21480 w 21480"/>
              <a:gd name="T12" fmla="*/ 20839 h 208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80" h="20839" fill="none" extrusionOk="0">
                <a:moveTo>
                  <a:pt x="21479" y="2276"/>
                </a:moveTo>
                <a:cubicBezTo>
                  <a:pt x="20541" y="11127"/>
                  <a:pt x="14270" y="18497"/>
                  <a:pt x="5682" y="20838"/>
                </a:cubicBezTo>
              </a:path>
              <a:path w="21480" h="20839" stroke="0" extrusionOk="0">
                <a:moveTo>
                  <a:pt x="21479" y="2276"/>
                </a:moveTo>
                <a:cubicBezTo>
                  <a:pt x="20541" y="11127"/>
                  <a:pt x="14270" y="18497"/>
                  <a:pt x="5682" y="20838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52" name="Arc 39"/>
          <p:cNvSpPr>
            <a:spLocks/>
          </p:cNvSpPr>
          <p:nvPr/>
        </p:nvSpPr>
        <p:spPr bwMode="auto">
          <a:xfrm>
            <a:off x="7161213" y="2009775"/>
            <a:ext cx="677862" cy="396875"/>
          </a:xfrm>
          <a:custGeom>
            <a:avLst/>
            <a:gdLst>
              <a:gd name="T0" fmla="*/ 2147483647 w 20482"/>
              <a:gd name="T1" fmla="*/ 0 h 21596"/>
              <a:gd name="T2" fmla="*/ 2147483647 w 20482"/>
              <a:gd name="T3" fmla="*/ 2147483647 h 21596"/>
              <a:gd name="T4" fmla="*/ 0 w 20482"/>
              <a:gd name="T5" fmla="*/ 2147483647 h 21596"/>
              <a:gd name="T6" fmla="*/ 0 60000 65536"/>
              <a:gd name="T7" fmla="*/ 0 60000 65536"/>
              <a:gd name="T8" fmla="*/ 0 60000 65536"/>
              <a:gd name="T9" fmla="*/ 0 w 20482"/>
              <a:gd name="T10" fmla="*/ 0 h 21596"/>
              <a:gd name="T11" fmla="*/ 20482 w 20482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82" h="21596" fill="none" extrusionOk="0">
                <a:moveTo>
                  <a:pt x="415" y="0"/>
                </a:moveTo>
                <a:cubicBezTo>
                  <a:pt x="9548" y="175"/>
                  <a:pt x="17582" y="6076"/>
                  <a:pt x="20482" y="14737"/>
                </a:cubicBezTo>
              </a:path>
              <a:path w="20482" h="21596" stroke="0" extrusionOk="0">
                <a:moveTo>
                  <a:pt x="415" y="0"/>
                </a:moveTo>
                <a:cubicBezTo>
                  <a:pt x="9548" y="175"/>
                  <a:pt x="17582" y="6076"/>
                  <a:pt x="20482" y="14737"/>
                </a:cubicBezTo>
                <a:lnTo>
                  <a:pt x="0" y="21596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50953" name="Picture 40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3338" y="2273300"/>
            <a:ext cx="455612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54" name="Text Box 41"/>
          <p:cNvSpPr txBox="1">
            <a:spLocks noChangeArrowheads="1"/>
          </p:cNvSpPr>
          <p:nvPr/>
        </p:nvSpPr>
        <p:spPr bwMode="auto">
          <a:xfrm>
            <a:off x="5994400" y="2738438"/>
            <a:ext cx="1936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5" name="Text Box 42"/>
          <p:cNvSpPr txBox="1">
            <a:spLocks noChangeArrowheads="1"/>
          </p:cNvSpPr>
          <p:nvPr/>
        </p:nvSpPr>
        <p:spPr bwMode="auto">
          <a:xfrm>
            <a:off x="7226300" y="2073275"/>
            <a:ext cx="1936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6" name="Text Box 43"/>
          <p:cNvSpPr txBox="1">
            <a:spLocks noChangeArrowheads="1"/>
          </p:cNvSpPr>
          <p:nvPr/>
        </p:nvSpPr>
        <p:spPr bwMode="auto">
          <a:xfrm>
            <a:off x="5605463" y="2139950"/>
            <a:ext cx="195262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7" name="Text Box 44"/>
          <p:cNvSpPr txBox="1">
            <a:spLocks noChangeArrowheads="1"/>
          </p:cNvSpPr>
          <p:nvPr/>
        </p:nvSpPr>
        <p:spPr bwMode="auto">
          <a:xfrm>
            <a:off x="7550150" y="2605088"/>
            <a:ext cx="1936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8" name="Text Box 45"/>
          <p:cNvSpPr txBox="1">
            <a:spLocks noChangeArrowheads="1"/>
          </p:cNvSpPr>
          <p:nvPr/>
        </p:nvSpPr>
        <p:spPr bwMode="auto">
          <a:xfrm>
            <a:off x="5943600" y="4667250"/>
            <a:ext cx="131763" cy="11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9" name="Text Box 46"/>
          <p:cNvSpPr txBox="1">
            <a:spLocks noChangeArrowheads="1"/>
          </p:cNvSpPr>
          <p:nvPr/>
        </p:nvSpPr>
        <p:spPr bwMode="auto">
          <a:xfrm>
            <a:off x="6096000" y="3532188"/>
            <a:ext cx="100013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60" name="Text Box 47"/>
          <p:cNvSpPr txBox="1">
            <a:spLocks noChangeArrowheads="1"/>
          </p:cNvSpPr>
          <p:nvPr/>
        </p:nvSpPr>
        <p:spPr bwMode="auto">
          <a:xfrm>
            <a:off x="7239000" y="3143250"/>
            <a:ext cx="2190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61" name="Text Box 48"/>
          <p:cNvSpPr txBox="1">
            <a:spLocks noChangeArrowheads="1"/>
          </p:cNvSpPr>
          <p:nvPr/>
        </p:nvSpPr>
        <p:spPr bwMode="auto">
          <a:xfrm>
            <a:off x="8004175" y="3690938"/>
            <a:ext cx="131763" cy="11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50962" name="Picture 49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4362450"/>
            <a:ext cx="307975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63" name="Text Box 50"/>
          <p:cNvSpPr txBox="1">
            <a:spLocks noChangeArrowheads="1"/>
          </p:cNvSpPr>
          <p:nvPr/>
        </p:nvSpPr>
        <p:spPr bwMode="auto">
          <a:xfrm>
            <a:off x="6248400" y="3814763"/>
            <a:ext cx="1219200" cy="395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太太留在花蓮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的意願</a:t>
            </a:r>
          </a:p>
        </p:txBody>
      </p:sp>
      <p:sp>
        <p:nvSpPr>
          <p:cNvPr id="550964" name="Text Box 51"/>
          <p:cNvSpPr txBox="1">
            <a:spLocks noChangeArrowheads="1"/>
          </p:cNvSpPr>
          <p:nvPr/>
        </p:nvSpPr>
        <p:spPr bwMode="auto">
          <a:xfrm>
            <a:off x="7170738" y="3344863"/>
            <a:ext cx="1141412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事業上求發展</a:t>
            </a:r>
          </a:p>
        </p:txBody>
      </p:sp>
      <p:sp>
        <p:nvSpPr>
          <p:cNvPr id="550965" name="Arc 52"/>
          <p:cNvSpPr>
            <a:spLocks/>
          </p:cNvSpPr>
          <p:nvPr/>
        </p:nvSpPr>
        <p:spPr bwMode="auto">
          <a:xfrm>
            <a:off x="5835650" y="3503613"/>
            <a:ext cx="339725" cy="346075"/>
          </a:xfrm>
          <a:custGeom>
            <a:avLst/>
            <a:gdLst>
              <a:gd name="T0" fmla="*/ 2147483647 w 16753"/>
              <a:gd name="T1" fmla="*/ 2147483647 h 21600"/>
              <a:gd name="T2" fmla="*/ 0 w 16753"/>
              <a:gd name="T3" fmla="*/ 2147483647 h 21600"/>
              <a:gd name="T4" fmla="*/ 2147483647 w 16753"/>
              <a:gd name="T5" fmla="*/ 0 h 21600"/>
              <a:gd name="T6" fmla="*/ 0 60000 65536"/>
              <a:gd name="T7" fmla="*/ 0 60000 65536"/>
              <a:gd name="T8" fmla="*/ 0 60000 65536"/>
              <a:gd name="T9" fmla="*/ 0 w 16753"/>
              <a:gd name="T10" fmla="*/ 0 h 21600"/>
              <a:gd name="T11" fmla="*/ 16753 w 167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753" h="21600" fill="none" extrusionOk="0">
                <a:moveTo>
                  <a:pt x="16753" y="21579"/>
                </a:moveTo>
                <a:cubicBezTo>
                  <a:pt x="16439" y="21593"/>
                  <a:pt x="16125" y="21599"/>
                  <a:pt x="15811" y="21600"/>
                </a:cubicBezTo>
                <a:cubicBezTo>
                  <a:pt x="9813" y="21600"/>
                  <a:pt x="4085" y="19106"/>
                  <a:pt x="-1" y="14716"/>
                </a:cubicBezTo>
              </a:path>
              <a:path w="16753" h="21600" stroke="0" extrusionOk="0">
                <a:moveTo>
                  <a:pt x="16753" y="21579"/>
                </a:moveTo>
                <a:cubicBezTo>
                  <a:pt x="16439" y="21593"/>
                  <a:pt x="16125" y="21599"/>
                  <a:pt x="15811" y="21600"/>
                </a:cubicBezTo>
                <a:cubicBezTo>
                  <a:pt x="9813" y="21600"/>
                  <a:pt x="4085" y="19106"/>
                  <a:pt x="-1" y="14716"/>
                </a:cubicBezTo>
                <a:lnTo>
                  <a:pt x="15811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66" name="Arc 53"/>
          <p:cNvSpPr>
            <a:spLocks/>
          </p:cNvSpPr>
          <p:nvPr/>
        </p:nvSpPr>
        <p:spPr bwMode="auto">
          <a:xfrm>
            <a:off x="7346950" y="3613150"/>
            <a:ext cx="630238" cy="277813"/>
          </a:xfrm>
          <a:custGeom>
            <a:avLst/>
            <a:gdLst>
              <a:gd name="T0" fmla="*/ 2147483647 w 21600"/>
              <a:gd name="T1" fmla="*/ 0 h 21310"/>
              <a:gd name="T2" fmla="*/ 2147483647 w 21600"/>
              <a:gd name="T3" fmla="*/ 2147483647 h 21310"/>
              <a:gd name="T4" fmla="*/ 0 w 21600"/>
              <a:gd name="T5" fmla="*/ 162305361 h 21310"/>
              <a:gd name="T6" fmla="*/ 0 60000 65536"/>
              <a:gd name="T7" fmla="*/ 0 60000 65536"/>
              <a:gd name="T8" fmla="*/ 0 60000 65536"/>
              <a:gd name="T9" fmla="*/ 0 w 21600"/>
              <a:gd name="T10" fmla="*/ 0 h 21310"/>
              <a:gd name="T11" fmla="*/ 21600 w 21600"/>
              <a:gd name="T12" fmla="*/ 21310 h 213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310" fill="none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0228"/>
                  <a:pt x="15005" y="18799"/>
                  <a:pt x="5534" y="21309"/>
                </a:cubicBezTo>
              </a:path>
              <a:path w="21600" h="21310" stroke="0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0228"/>
                  <a:pt x="15005" y="18799"/>
                  <a:pt x="5534" y="21309"/>
                </a:cubicBezTo>
                <a:lnTo>
                  <a:pt x="0" y="431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67" name="Arc 54"/>
          <p:cNvSpPr>
            <a:spLocks/>
          </p:cNvSpPr>
          <p:nvPr/>
        </p:nvSpPr>
        <p:spPr bwMode="auto">
          <a:xfrm>
            <a:off x="7010400" y="3067050"/>
            <a:ext cx="966788" cy="274638"/>
          </a:xfrm>
          <a:custGeom>
            <a:avLst/>
            <a:gdLst>
              <a:gd name="T0" fmla="*/ 2147483647 w 21194"/>
              <a:gd name="T1" fmla="*/ 0 h 20905"/>
              <a:gd name="T2" fmla="*/ 2147483647 w 21194"/>
              <a:gd name="T3" fmla="*/ 2147483647 h 20905"/>
              <a:gd name="T4" fmla="*/ 0 w 21194"/>
              <a:gd name="T5" fmla="*/ 2147483647 h 20905"/>
              <a:gd name="T6" fmla="*/ 0 60000 65536"/>
              <a:gd name="T7" fmla="*/ 0 60000 65536"/>
              <a:gd name="T8" fmla="*/ 0 60000 65536"/>
              <a:gd name="T9" fmla="*/ 0 w 21194"/>
              <a:gd name="T10" fmla="*/ 0 h 20905"/>
              <a:gd name="T11" fmla="*/ 21194 w 21194"/>
              <a:gd name="T12" fmla="*/ 20905 h 209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4" h="20905" fill="none" extrusionOk="0">
                <a:moveTo>
                  <a:pt x="5435" y="0"/>
                </a:moveTo>
                <a:cubicBezTo>
                  <a:pt x="13468" y="2088"/>
                  <a:pt x="19593" y="8595"/>
                  <a:pt x="21194" y="16738"/>
                </a:cubicBezTo>
              </a:path>
              <a:path w="21194" h="20905" stroke="0" extrusionOk="0">
                <a:moveTo>
                  <a:pt x="5435" y="0"/>
                </a:moveTo>
                <a:cubicBezTo>
                  <a:pt x="13468" y="2088"/>
                  <a:pt x="19593" y="8595"/>
                  <a:pt x="21194" y="16738"/>
                </a:cubicBezTo>
                <a:lnTo>
                  <a:pt x="0" y="20905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50968" name="Picture 55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6375" y="3367088"/>
            <a:ext cx="30956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69" name="Text Box 56"/>
          <p:cNvSpPr txBox="1">
            <a:spLocks noChangeArrowheads="1"/>
          </p:cNvSpPr>
          <p:nvPr/>
        </p:nvSpPr>
        <p:spPr bwMode="auto">
          <a:xfrm>
            <a:off x="6172200" y="4743450"/>
            <a:ext cx="136048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就近照顧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母親的心願</a:t>
            </a:r>
          </a:p>
        </p:txBody>
      </p:sp>
      <p:sp>
        <p:nvSpPr>
          <p:cNvPr id="550970" name="Arc 57"/>
          <p:cNvSpPr>
            <a:spLocks/>
          </p:cNvSpPr>
          <p:nvPr/>
        </p:nvSpPr>
        <p:spPr bwMode="auto">
          <a:xfrm>
            <a:off x="5715000" y="4133850"/>
            <a:ext cx="457200" cy="838200"/>
          </a:xfrm>
          <a:custGeom>
            <a:avLst/>
            <a:gdLst>
              <a:gd name="T0" fmla="*/ 2147483647 w 22542"/>
              <a:gd name="T1" fmla="*/ 2147483647 h 43200"/>
              <a:gd name="T2" fmla="*/ 2147483647 w 22542"/>
              <a:gd name="T3" fmla="*/ 33023758 h 43200"/>
              <a:gd name="T4" fmla="*/ 2147483647 w 22542"/>
              <a:gd name="T5" fmla="*/ 2147483647 h 43200"/>
              <a:gd name="T6" fmla="*/ 0 60000 65536"/>
              <a:gd name="T7" fmla="*/ 0 60000 65536"/>
              <a:gd name="T8" fmla="*/ 0 60000 65536"/>
              <a:gd name="T9" fmla="*/ 0 w 22542"/>
              <a:gd name="T10" fmla="*/ 0 h 43200"/>
              <a:gd name="T11" fmla="*/ 22542 w 22542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42" h="43200" fill="none" extrusionOk="0">
                <a:moveTo>
                  <a:pt x="22542" y="43179"/>
                </a:moveTo>
                <a:cubicBezTo>
                  <a:pt x="22228" y="43193"/>
                  <a:pt x="219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44" y="-1"/>
                  <a:pt x="22088" y="4"/>
                  <a:pt x="22331" y="12"/>
                </a:cubicBezTo>
              </a:path>
              <a:path w="22542" h="43200" stroke="0" extrusionOk="0">
                <a:moveTo>
                  <a:pt x="22542" y="43179"/>
                </a:moveTo>
                <a:cubicBezTo>
                  <a:pt x="22228" y="43193"/>
                  <a:pt x="219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44" y="-1"/>
                  <a:pt x="22088" y="4"/>
                  <a:pt x="22331" y="12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71" name="Arc 58"/>
          <p:cNvSpPr>
            <a:spLocks/>
          </p:cNvSpPr>
          <p:nvPr/>
        </p:nvSpPr>
        <p:spPr bwMode="auto">
          <a:xfrm>
            <a:off x="7389813" y="4133850"/>
            <a:ext cx="614362" cy="914400"/>
          </a:xfrm>
          <a:custGeom>
            <a:avLst/>
            <a:gdLst>
              <a:gd name="T0" fmla="*/ 2147483647 w 21600"/>
              <a:gd name="T1" fmla="*/ 0 h 41456"/>
              <a:gd name="T2" fmla="*/ 2147483647 w 21600"/>
              <a:gd name="T3" fmla="*/ 2147483647 h 41456"/>
              <a:gd name="T4" fmla="*/ 0 w 21600"/>
              <a:gd name="T5" fmla="*/ 2147483647 h 41456"/>
              <a:gd name="T6" fmla="*/ 0 60000 65536"/>
              <a:gd name="T7" fmla="*/ 0 60000 65536"/>
              <a:gd name="T8" fmla="*/ 0 60000 65536"/>
              <a:gd name="T9" fmla="*/ 0 w 21600"/>
              <a:gd name="T10" fmla="*/ 0 h 41456"/>
              <a:gd name="T11" fmla="*/ 21600 w 21600"/>
              <a:gd name="T12" fmla="*/ 41456 h 414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1456" fill="none" extrusionOk="0">
                <a:moveTo>
                  <a:pt x="5345" y="-1"/>
                </a:moveTo>
                <a:cubicBezTo>
                  <a:pt x="14908" y="2442"/>
                  <a:pt x="21600" y="11057"/>
                  <a:pt x="21600" y="20928"/>
                </a:cubicBezTo>
                <a:cubicBezTo>
                  <a:pt x="21600" y="30268"/>
                  <a:pt x="15596" y="38550"/>
                  <a:pt x="6719" y="41456"/>
                </a:cubicBezTo>
              </a:path>
              <a:path w="21600" h="41456" stroke="0" extrusionOk="0">
                <a:moveTo>
                  <a:pt x="5345" y="-1"/>
                </a:moveTo>
                <a:cubicBezTo>
                  <a:pt x="14908" y="2442"/>
                  <a:pt x="21600" y="11057"/>
                  <a:pt x="21600" y="20928"/>
                </a:cubicBezTo>
                <a:cubicBezTo>
                  <a:pt x="21600" y="30268"/>
                  <a:pt x="15596" y="38550"/>
                  <a:pt x="6719" y="41456"/>
                </a:cubicBezTo>
                <a:lnTo>
                  <a:pt x="0" y="20928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72" name="Text Box 59"/>
          <p:cNvSpPr txBox="1">
            <a:spLocks noChangeArrowheads="1"/>
          </p:cNvSpPr>
          <p:nvPr/>
        </p:nvSpPr>
        <p:spPr bwMode="auto">
          <a:xfrm>
            <a:off x="7543800" y="4286250"/>
            <a:ext cx="131763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73" name="Text Box 60"/>
          <p:cNvSpPr txBox="1">
            <a:spLocks noChangeArrowheads="1"/>
          </p:cNvSpPr>
          <p:nvPr/>
        </p:nvSpPr>
        <p:spPr bwMode="auto">
          <a:xfrm>
            <a:off x="4648200" y="3908425"/>
            <a:ext cx="1141413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房價</a:t>
            </a:r>
          </a:p>
        </p:txBody>
      </p:sp>
      <p:sp>
        <p:nvSpPr>
          <p:cNvPr id="550974" name="Freeform 61"/>
          <p:cNvSpPr>
            <a:spLocks/>
          </p:cNvSpPr>
          <p:nvPr/>
        </p:nvSpPr>
        <p:spPr bwMode="auto">
          <a:xfrm>
            <a:off x="5429250" y="3921125"/>
            <a:ext cx="600075" cy="128588"/>
          </a:xfrm>
          <a:custGeom>
            <a:avLst/>
            <a:gdLst>
              <a:gd name="T0" fmla="*/ 0 w 378"/>
              <a:gd name="T1" fmla="*/ 2147483647 h 66"/>
              <a:gd name="T2" fmla="*/ 2147483647 w 378"/>
              <a:gd name="T3" fmla="*/ 0 h 66"/>
              <a:gd name="T4" fmla="*/ 0 60000 65536"/>
              <a:gd name="T5" fmla="*/ 0 60000 65536"/>
              <a:gd name="T6" fmla="*/ 0 w 378"/>
              <a:gd name="T7" fmla="*/ 0 h 66"/>
              <a:gd name="T8" fmla="*/ 378 w 378"/>
              <a:gd name="T9" fmla="*/ 66 h 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8" h="66">
                <a:moveTo>
                  <a:pt x="0" y="66"/>
                </a:moveTo>
                <a:lnTo>
                  <a:pt x="3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75" name="Freeform 62"/>
          <p:cNvSpPr>
            <a:spLocks/>
          </p:cNvSpPr>
          <p:nvPr/>
        </p:nvSpPr>
        <p:spPr bwMode="auto">
          <a:xfrm>
            <a:off x="5505450" y="3921125"/>
            <a:ext cx="666750" cy="352425"/>
          </a:xfrm>
          <a:custGeom>
            <a:avLst/>
            <a:gdLst>
              <a:gd name="T0" fmla="*/ 0 w 420"/>
              <a:gd name="T1" fmla="*/ 2147483647 h 180"/>
              <a:gd name="T2" fmla="*/ 2147483647 w 420"/>
              <a:gd name="T3" fmla="*/ 0 h 180"/>
              <a:gd name="T4" fmla="*/ 0 60000 65536"/>
              <a:gd name="T5" fmla="*/ 0 60000 65536"/>
              <a:gd name="T6" fmla="*/ 0 w 420"/>
              <a:gd name="T7" fmla="*/ 0 h 180"/>
              <a:gd name="T8" fmla="*/ 420 w 420"/>
              <a:gd name="T9" fmla="*/ 180 h 1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0" h="180">
                <a:moveTo>
                  <a:pt x="0" y="180"/>
                </a:moveTo>
                <a:lnTo>
                  <a:pt x="4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76" name="Text Box 63"/>
          <p:cNvSpPr txBox="1">
            <a:spLocks noChangeArrowheads="1"/>
          </p:cNvSpPr>
          <p:nvPr/>
        </p:nvSpPr>
        <p:spPr bwMode="auto">
          <a:xfrm>
            <a:off x="4876800" y="3344863"/>
            <a:ext cx="1141413" cy="37623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生活品質</a:t>
            </a:r>
          </a:p>
        </p:txBody>
      </p:sp>
      <p:sp>
        <p:nvSpPr>
          <p:cNvPr id="550977" name="Arc 64"/>
          <p:cNvSpPr>
            <a:spLocks/>
          </p:cNvSpPr>
          <p:nvPr/>
        </p:nvSpPr>
        <p:spPr bwMode="auto">
          <a:xfrm>
            <a:off x="5791200" y="3067050"/>
            <a:ext cx="382588" cy="346075"/>
          </a:xfrm>
          <a:custGeom>
            <a:avLst/>
            <a:gdLst>
              <a:gd name="T0" fmla="*/ 0 w 18835"/>
              <a:gd name="T1" fmla="*/ 2147483647 h 21600"/>
              <a:gd name="T2" fmla="*/ 2147483647 w 18835"/>
              <a:gd name="T3" fmla="*/ 4215851 h 21600"/>
              <a:gd name="T4" fmla="*/ 2147483647 w 18835"/>
              <a:gd name="T5" fmla="*/ 2147483647 h 21600"/>
              <a:gd name="T6" fmla="*/ 0 60000 65536"/>
              <a:gd name="T7" fmla="*/ 0 60000 65536"/>
              <a:gd name="T8" fmla="*/ 0 60000 65536"/>
              <a:gd name="T9" fmla="*/ 0 w 18835"/>
              <a:gd name="T10" fmla="*/ 0 h 21600"/>
              <a:gd name="T11" fmla="*/ 18835 w 1883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35" h="21600" fill="none" extrusionOk="0">
                <a:moveTo>
                  <a:pt x="-1" y="10336"/>
                </a:moveTo>
                <a:cubicBezTo>
                  <a:pt x="3923" y="3916"/>
                  <a:pt x="10906" y="-1"/>
                  <a:pt x="18431" y="0"/>
                </a:cubicBezTo>
                <a:cubicBezTo>
                  <a:pt x="18565" y="0"/>
                  <a:pt x="18700" y="1"/>
                  <a:pt x="18835" y="3"/>
                </a:cubicBezTo>
              </a:path>
              <a:path w="18835" h="21600" stroke="0" extrusionOk="0">
                <a:moveTo>
                  <a:pt x="-1" y="10336"/>
                </a:moveTo>
                <a:cubicBezTo>
                  <a:pt x="3923" y="3916"/>
                  <a:pt x="10906" y="-1"/>
                  <a:pt x="18431" y="0"/>
                </a:cubicBezTo>
                <a:cubicBezTo>
                  <a:pt x="18565" y="0"/>
                  <a:pt x="18700" y="1"/>
                  <a:pt x="18835" y="3"/>
                </a:cubicBezTo>
                <a:lnTo>
                  <a:pt x="18431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78" name="Text Box 65"/>
          <p:cNvSpPr txBox="1">
            <a:spLocks noChangeArrowheads="1"/>
          </p:cNvSpPr>
          <p:nvPr/>
        </p:nvSpPr>
        <p:spPr bwMode="auto">
          <a:xfrm>
            <a:off x="5562600" y="3157538"/>
            <a:ext cx="195263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79" name="Text Box 66"/>
          <p:cNvSpPr txBox="1">
            <a:spLocks noChangeArrowheads="1"/>
          </p:cNvSpPr>
          <p:nvPr/>
        </p:nvSpPr>
        <p:spPr bwMode="auto">
          <a:xfrm>
            <a:off x="4876800" y="3067050"/>
            <a:ext cx="1952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50980" name="Picture 67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524250"/>
            <a:ext cx="3810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81" name="Text Box 68"/>
          <p:cNvSpPr txBox="1">
            <a:spLocks noChangeArrowheads="1"/>
          </p:cNvSpPr>
          <p:nvPr/>
        </p:nvSpPr>
        <p:spPr bwMode="auto">
          <a:xfrm>
            <a:off x="304800" y="5334000"/>
            <a:ext cx="883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共識的形成：釐清問題的重心在於追求收入穩定、生活品質、快樂。（來自連結三個子系統思考圖的點，其重要性也被先生和太太所共同認同）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9</TotalTime>
  <Words>760</Words>
  <Application>Microsoft Office PowerPoint</Application>
  <PresentationFormat>如螢幕大小 (4:3)</PresentationFormat>
  <Paragraphs>246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標楷體</vt:lpstr>
      <vt:lpstr>Arial</vt:lpstr>
      <vt:lpstr>Symbol</vt:lpstr>
      <vt:lpstr>Times New Roman</vt:lpstr>
      <vt:lpstr>教學目標</vt:lpstr>
      <vt:lpstr>應用系統思考圖的溝通實例</vt:lpstr>
      <vt:lpstr>溝通程序：系統思考圖為媒介</vt:lpstr>
      <vt:lpstr>「北上謀職」系統思考圖(先生)</vt:lpstr>
      <vt:lpstr>  太太的「定居花蓮」系統思考圖(先生)</vt:lpstr>
      <vt:lpstr>  「小朋友的發展」系統思考圖(先生)  </vt:lpstr>
      <vt:lpstr>  太太的「定居花蓮」系統思考圖(太太)</vt:lpstr>
      <vt:lpstr>「小朋友的發展」系統思考圖(太太)  </vt:lpstr>
      <vt:lpstr>整合後的系統思考圖 </vt:lpstr>
      <vt:lpstr>賦予變數權重後的系統思考圖</vt:lpstr>
      <vt:lpstr>系統思考圖的妙用： 先生北部謀職？還是續留東部？</vt:lpstr>
      <vt:lpstr>系統思考圖對溝通的助益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應用系統思考圖的溝通實例</dc:title>
  <dc:creator>Your User Name</dc:creator>
  <cp:lastModifiedBy>George Lee</cp:lastModifiedBy>
  <cp:revision>2</cp:revision>
  <dcterms:created xsi:type="dcterms:W3CDTF">2010-07-14T13:19:17Z</dcterms:created>
  <dcterms:modified xsi:type="dcterms:W3CDTF">2017-09-12T07:17:21Z</dcterms:modified>
</cp:coreProperties>
</file>